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588" r:id="rId2"/>
    <p:sldId id="589" r:id="rId3"/>
    <p:sldId id="593" r:id="rId4"/>
    <p:sldId id="578" r:id="rId5"/>
    <p:sldId id="574" r:id="rId6"/>
    <p:sldId id="592" r:id="rId7"/>
    <p:sldId id="587" r:id="rId8"/>
    <p:sldId id="594" r:id="rId9"/>
    <p:sldId id="595" r:id="rId10"/>
    <p:sldId id="596" r:id="rId11"/>
    <p:sldId id="597" r:id="rId12"/>
    <p:sldId id="605" r:id="rId13"/>
    <p:sldId id="604" r:id="rId14"/>
    <p:sldId id="599" r:id="rId15"/>
    <p:sldId id="600" r:id="rId16"/>
    <p:sldId id="598" r:id="rId17"/>
    <p:sldId id="581" r:id="rId18"/>
    <p:sldId id="584" r:id="rId19"/>
    <p:sldId id="601" r:id="rId20"/>
    <p:sldId id="602" r:id="rId21"/>
    <p:sldId id="603" r:id="rId22"/>
    <p:sldId id="606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889" userDrawn="1">
          <p15:clr>
            <a:srgbClr val="A4A3A4"/>
          </p15:clr>
        </p15:guide>
        <p15:guide id="2" pos="3839" userDrawn="1">
          <p15:clr>
            <a:srgbClr val="A4A3A4"/>
          </p15:clr>
        </p15:guide>
        <p15:guide id="3" pos="3456" userDrawn="1">
          <p15:clr>
            <a:srgbClr val="A4A3A4"/>
          </p15:clr>
        </p15:guide>
        <p15:guide id="4" pos="3071" userDrawn="1">
          <p15:clr>
            <a:srgbClr val="A4A3A4"/>
          </p15:clr>
        </p15:guide>
        <p15:guide id="5" pos="2687" userDrawn="1">
          <p15:clr>
            <a:srgbClr val="A4A3A4"/>
          </p15:clr>
        </p15:guide>
        <p15:guide id="6" pos="2303" userDrawn="1">
          <p15:clr>
            <a:srgbClr val="A4A3A4"/>
          </p15:clr>
        </p15:guide>
        <p15:guide id="7" pos="1919" userDrawn="1">
          <p15:clr>
            <a:srgbClr val="A4A3A4"/>
          </p15:clr>
        </p15:guide>
        <p15:guide id="8" pos="1151" userDrawn="1">
          <p15:clr>
            <a:srgbClr val="A4A3A4"/>
          </p15:clr>
        </p15:guide>
        <p15:guide id="9" pos="1535" userDrawn="1">
          <p15:clr>
            <a:srgbClr val="A4A3A4"/>
          </p15:clr>
        </p15:guide>
        <p15:guide id="10" pos="767" userDrawn="1">
          <p15:clr>
            <a:srgbClr val="A4A3A4"/>
          </p15:clr>
        </p15:guide>
        <p15:guide id="11" pos="383" userDrawn="1">
          <p15:clr>
            <a:srgbClr val="A4A3A4"/>
          </p15:clr>
        </p15:guide>
        <p15:guide id="12" pos="4223" userDrawn="1">
          <p15:clr>
            <a:srgbClr val="A4A3A4"/>
          </p15:clr>
        </p15:guide>
        <p15:guide id="13" pos="4607" userDrawn="1">
          <p15:clr>
            <a:srgbClr val="A4A3A4"/>
          </p15:clr>
        </p15:guide>
        <p15:guide id="14" pos="4991" userDrawn="1">
          <p15:clr>
            <a:srgbClr val="A4A3A4"/>
          </p15:clr>
        </p15:guide>
        <p15:guide id="15" pos="5375" userDrawn="1">
          <p15:clr>
            <a:srgbClr val="A4A3A4"/>
          </p15:clr>
        </p15:guide>
        <p15:guide id="16" pos="5759" userDrawn="1">
          <p15:clr>
            <a:srgbClr val="A4A3A4"/>
          </p15:clr>
        </p15:guide>
        <p15:guide id="17" pos="6143" userDrawn="1">
          <p15:clr>
            <a:srgbClr val="A4A3A4"/>
          </p15:clr>
        </p15:guide>
        <p15:guide id="18" pos="6527" userDrawn="1">
          <p15:clr>
            <a:srgbClr val="A4A3A4"/>
          </p15:clr>
        </p15:guide>
        <p15:guide id="19" pos="6911" userDrawn="1">
          <p15:clr>
            <a:srgbClr val="A4A3A4"/>
          </p15:clr>
        </p15:guide>
        <p15:guide id="20" pos="7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DEFF"/>
    <a:srgbClr val="D5E5FF"/>
    <a:srgbClr val="AF9433"/>
    <a:srgbClr val="800000"/>
    <a:srgbClr val="C9B2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53" autoAdjust="0"/>
    <p:restoredTop sz="94694" autoAdjust="0"/>
  </p:normalViewPr>
  <p:slideViewPr>
    <p:cSldViewPr snapToGrid="0" snapToObjects="1">
      <p:cViewPr>
        <p:scale>
          <a:sx n="80" d="100"/>
          <a:sy n="80" d="100"/>
        </p:scale>
        <p:origin x="-264" y="72"/>
      </p:cViewPr>
      <p:guideLst>
        <p:guide orient="horz" pos="3889"/>
        <p:guide pos="3839"/>
        <p:guide pos="3456"/>
        <p:guide pos="3071"/>
        <p:guide pos="2687"/>
        <p:guide pos="2303"/>
        <p:guide pos="1919"/>
        <p:guide pos="1151"/>
        <p:guide pos="1535"/>
        <p:guide pos="767"/>
        <p:guide pos="383"/>
        <p:guide pos="4223"/>
        <p:guide pos="4607"/>
        <p:guide pos="4991"/>
        <p:guide pos="5375"/>
        <p:guide pos="5759"/>
        <p:guide pos="6143"/>
        <p:guide pos="6527"/>
        <p:guide pos="6911"/>
        <p:guide pos="7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916B39-A854-416B-A846-DC72C2ACFDD1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6D19900-507E-4699-9592-8A4E731A8F64}">
      <dgm:prSet phldrT="[文本]"/>
      <dgm:spPr/>
      <dgm:t>
        <a:bodyPr/>
        <a:lstStyle/>
        <a:p>
          <a:r>
            <a:rPr lang="zh-CN" altLang="en-US" dirty="0" smtClean="0">
              <a:solidFill>
                <a:schemeClr val="bg2">
                  <a:lumMod val="50000"/>
                </a:schemeClr>
              </a:solidFill>
            </a:rPr>
            <a:t>快准狠</a:t>
          </a:r>
          <a:endParaRPr lang="zh-CN" altLang="en-US" dirty="0">
            <a:solidFill>
              <a:schemeClr val="bg2">
                <a:lumMod val="50000"/>
              </a:schemeClr>
            </a:solidFill>
          </a:endParaRPr>
        </a:p>
      </dgm:t>
    </dgm:pt>
    <dgm:pt modelId="{637DCE88-9DA8-406E-A0C9-A59B9AE831AF}" type="parTrans" cxnId="{4821DD53-BE71-4789-88E8-70E8C8020A30}">
      <dgm:prSet/>
      <dgm:spPr/>
      <dgm:t>
        <a:bodyPr/>
        <a:lstStyle/>
        <a:p>
          <a:endParaRPr lang="zh-CN" altLang="en-US"/>
        </a:p>
      </dgm:t>
    </dgm:pt>
    <dgm:pt modelId="{92E8A844-6A9D-46AE-9F54-4B28C7CEC0E3}" type="sibTrans" cxnId="{4821DD53-BE71-4789-88E8-70E8C8020A30}">
      <dgm:prSet/>
      <dgm:spPr/>
      <dgm:t>
        <a:bodyPr/>
        <a:lstStyle/>
        <a:p>
          <a:endParaRPr lang="zh-CN" altLang="en-US"/>
        </a:p>
      </dgm:t>
    </dgm:pt>
    <dgm:pt modelId="{B71A3B1A-A16F-43AF-BDC1-547FE3AC2ADD}">
      <dgm:prSet phldrT="[文本]"/>
      <dgm:spPr/>
      <dgm:t>
        <a:bodyPr/>
        <a:lstStyle/>
        <a:p>
          <a:r>
            <a:rPr lang="zh-CN" altLang="en-US" dirty="0" smtClean="0"/>
            <a:t>数量</a:t>
          </a:r>
          <a:endParaRPr lang="zh-CN" altLang="en-US" dirty="0"/>
        </a:p>
      </dgm:t>
    </dgm:pt>
    <dgm:pt modelId="{1203B0AA-2598-4864-961B-0D83FBE72A3A}" type="parTrans" cxnId="{A1BCC2F2-3FCE-4550-AE07-B378C3A68373}">
      <dgm:prSet/>
      <dgm:spPr/>
      <dgm:t>
        <a:bodyPr/>
        <a:lstStyle/>
        <a:p>
          <a:endParaRPr lang="zh-CN" altLang="en-US"/>
        </a:p>
      </dgm:t>
    </dgm:pt>
    <dgm:pt modelId="{21969678-EDF5-4574-9A05-1DD43F89C07D}" type="sibTrans" cxnId="{A1BCC2F2-3FCE-4550-AE07-B378C3A68373}">
      <dgm:prSet/>
      <dgm:spPr/>
      <dgm:t>
        <a:bodyPr/>
        <a:lstStyle/>
        <a:p>
          <a:endParaRPr lang="zh-CN" altLang="en-US"/>
        </a:p>
      </dgm:t>
    </dgm:pt>
    <dgm:pt modelId="{2669DA67-AD3C-43E3-92ED-245640878436}">
      <dgm:prSet phldrT="[文本]"/>
      <dgm:spPr/>
      <dgm:t>
        <a:bodyPr/>
        <a:lstStyle/>
        <a:p>
          <a:r>
            <a:rPr lang="zh-CN" altLang="en-US" dirty="0" smtClean="0"/>
            <a:t>时间</a:t>
          </a:r>
          <a:endParaRPr lang="zh-CN" altLang="en-US" dirty="0"/>
        </a:p>
      </dgm:t>
    </dgm:pt>
    <dgm:pt modelId="{36EE086C-91BD-4B5B-BF40-8D1B40229B3B}" type="parTrans" cxnId="{2D734135-A1DC-4A75-BC9C-F52AE209D243}">
      <dgm:prSet/>
      <dgm:spPr/>
      <dgm:t>
        <a:bodyPr/>
        <a:lstStyle/>
        <a:p>
          <a:endParaRPr lang="zh-CN" altLang="en-US"/>
        </a:p>
      </dgm:t>
    </dgm:pt>
    <dgm:pt modelId="{F1E2B7CE-851E-405A-94F4-ED7FCC2D87C0}" type="sibTrans" cxnId="{2D734135-A1DC-4A75-BC9C-F52AE209D243}">
      <dgm:prSet/>
      <dgm:spPr/>
      <dgm:t>
        <a:bodyPr/>
        <a:lstStyle/>
        <a:p>
          <a:endParaRPr lang="zh-CN" altLang="en-US"/>
        </a:p>
      </dgm:t>
    </dgm:pt>
    <dgm:pt modelId="{4E6EE826-B211-4E32-AAF5-358A3754F5A7}">
      <dgm:prSet phldrT="[文本]"/>
      <dgm:spPr/>
      <dgm:t>
        <a:bodyPr/>
        <a:lstStyle/>
        <a:p>
          <a:r>
            <a:rPr lang="zh-CN" altLang="en-US" dirty="0" smtClean="0"/>
            <a:t>价格</a:t>
          </a:r>
          <a:endParaRPr lang="zh-CN" altLang="en-US" dirty="0"/>
        </a:p>
      </dgm:t>
    </dgm:pt>
    <dgm:pt modelId="{8F97B1AA-23B3-46AA-BF00-3E3B828A7B82}" type="parTrans" cxnId="{C2B04E3B-BF5B-4C58-9287-DB97813FE68B}">
      <dgm:prSet/>
      <dgm:spPr/>
      <dgm:t>
        <a:bodyPr/>
        <a:lstStyle/>
        <a:p>
          <a:endParaRPr lang="zh-CN" altLang="en-US"/>
        </a:p>
      </dgm:t>
    </dgm:pt>
    <dgm:pt modelId="{90D57F7B-A945-49F2-AC01-286BC957A381}" type="sibTrans" cxnId="{C2B04E3B-BF5B-4C58-9287-DB97813FE68B}">
      <dgm:prSet/>
      <dgm:spPr/>
      <dgm:t>
        <a:bodyPr/>
        <a:lstStyle/>
        <a:p>
          <a:endParaRPr lang="zh-CN" altLang="en-US"/>
        </a:p>
      </dgm:t>
    </dgm:pt>
    <dgm:pt modelId="{A71FEB2C-EFCF-439B-9BDA-DF8C35E931A8}">
      <dgm:prSet phldrT="[文本]"/>
      <dgm:spPr/>
      <dgm:t>
        <a:bodyPr/>
        <a:lstStyle/>
        <a:p>
          <a:r>
            <a:rPr lang="zh-CN" altLang="en-US" dirty="0" smtClean="0"/>
            <a:t>地点</a:t>
          </a:r>
          <a:endParaRPr lang="zh-CN" altLang="en-US" dirty="0"/>
        </a:p>
      </dgm:t>
    </dgm:pt>
    <dgm:pt modelId="{A3E6CBDB-9CE8-426A-9AFC-FC9B61170117}" type="parTrans" cxnId="{A61B6FD0-2027-4D51-BAFD-5D9F32AABDC1}">
      <dgm:prSet/>
      <dgm:spPr/>
      <dgm:t>
        <a:bodyPr/>
        <a:lstStyle/>
        <a:p>
          <a:endParaRPr lang="zh-CN" altLang="en-US"/>
        </a:p>
      </dgm:t>
    </dgm:pt>
    <dgm:pt modelId="{7F8DA332-1206-4988-8F36-1DE0A88AF5AC}" type="sibTrans" cxnId="{A61B6FD0-2027-4D51-BAFD-5D9F32AABDC1}">
      <dgm:prSet/>
      <dgm:spPr/>
      <dgm:t>
        <a:bodyPr/>
        <a:lstStyle/>
        <a:p>
          <a:endParaRPr lang="zh-CN" altLang="en-US"/>
        </a:p>
      </dgm:t>
    </dgm:pt>
    <dgm:pt modelId="{8282E011-2DEC-4BC5-B43B-36B849D43D7A}" type="pres">
      <dgm:prSet presAssocID="{2B916B39-A854-416B-A846-DC72C2ACFDD1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3DF5019-78B8-4C7D-AC19-89FC19621C47}" type="pres">
      <dgm:prSet presAssocID="{2B916B39-A854-416B-A846-DC72C2ACFDD1}" presName="matrix" presStyleCnt="0"/>
      <dgm:spPr/>
    </dgm:pt>
    <dgm:pt modelId="{83DD4A6C-01D7-4053-8CC0-ECD9C372AF1B}" type="pres">
      <dgm:prSet presAssocID="{2B916B39-A854-416B-A846-DC72C2ACFDD1}" presName="tile1" presStyleLbl="node1" presStyleIdx="0" presStyleCnt="4" custLinFactNeighborX="0" custLinFactNeighborY="0"/>
      <dgm:spPr/>
      <dgm:t>
        <a:bodyPr/>
        <a:lstStyle/>
        <a:p>
          <a:endParaRPr lang="zh-CN" altLang="en-US"/>
        </a:p>
      </dgm:t>
    </dgm:pt>
    <dgm:pt modelId="{C540DDFF-1CD2-4895-B79C-9E58E0834645}" type="pres">
      <dgm:prSet presAssocID="{2B916B39-A854-416B-A846-DC72C2ACFDD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EB3ED-D12A-479C-A78F-C037B5FD535F}" type="pres">
      <dgm:prSet presAssocID="{2B916B39-A854-416B-A846-DC72C2ACFDD1}" presName="tile2" presStyleLbl="node1" presStyleIdx="1" presStyleCnt="4"/>
      <dgm:spPr/>
      <dgm:t>
        <a:bodyPr/>
        <a:lstStyle/>
        <a:p>
          <a:endParaRPr lang="zh-CN" altLang="en-US"/>
        </a:p>
      </dgm:t>
    </dgm:pt>
    <dgm:pt modelId="{743C4DC5-50B9-4F56-BCF3-2FD3B63B06B9}" type="pres">
      <dgm:prSet presAssocID="{2B916B39-A854-416B-A846-DC72C2ACFDD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2BCF3D-E6BD-4F45-AC80-85F2153FBE13}" type="pres">
      <dgm:prSet presAssocID="{2B916B39-A854-416B-A846-DC72C2ACFDD1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449351FD-F68C-45BF-AEA1-9B61E0CC9637}" type="pres">
      <dgm:prSet presAssocID="{2B916B39-A854-416B-A846-DC72C2ACFDD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0210E3-D54C-444C-A4F9-1990DAEFA9F8}" type="pres">
      <dgm:prSet presAssocID="{2B916B39-A854-416B-A846-DC72C2ACFDD1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96709623-E2F5-474C-B85D-61B625529314}" type="pres">
      <dgm:prSet presAssocID="{2B916B39-A854-416B-A846-DC72C2ACFDD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CD1BAF-A9B5-4179-8193-6EC9F2DB5436}" type="pres">
      <dgm:prSet presAssocID="{2B916B39-A854-416B-A846-DC72C2ACFDD1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2B04E3B-BF5B-4C58-9287-DB97813FE68B}" srcId="{56D19900-507E-4699-9592-8A4E731A8F64}" destId="{4E6EE826-B211-4E32-AAF5-358A3754F5A7}" srcOrd="2" destOrd="0" parTransId="{8F97B1AA-23B3-46AA-BF00-3E3B828A7B82}" sibTransId="{90D57F7B-A945-49F2-AC01-286BC957A381}"/>
    <dgm:cxn modelId="{2644485B-D286-4A69-A160-A419D0FC8318}" type="presOf" srcId="{2B916B39-A854-416B-A846-DC72C2ACFDD1}" destId="{8282E011-2DEC-4BC5-B43B-36B849D43D7A}" srcOrd="0" destOrd="0" presId="urn:microsoft.com/office/officeart/2005/8/layout/matrix1"/>
    <dgm:cxn modelId="{A1BCC2F2-3FCE-4550-AE07-B378C3A68373}" srcId="{56D19900-507E-4699-9592-8A4E731A8F64}" destId="{B71A3B1A-A16F-43AF-BDC1-547FE3AC2ADD}" srcOrd="0" destOrd="0" parTransId="{1203B0AA-2598-4864-961B-0D83FBE72A3A}" sibTransId="{21969678-EDF5-4574-9A05-1DD43F89C07D}"/>
    <dgm:cxn modelId="{0168FF97-18ED-4116-986D-8CEC31D5A4B7}" type="presOf" srcId="{4E6EE826-B211-4E32-AAF5-358A3754F5A7}" destId="{1F2BCF3D-E6BD-4F45-AC80-85F2153FBE13}" srcOrd="0" destOrd="0" presId="urn:microsoft.com/office/officeart/2005/8/layout/matrix1"/>
    <dgm:cxn modelId="{BAE68F2B-A3C7-44D6-9A88-341C29A4138D}" type="presOf" srcId="{4E6EE826-B211-4E32-AAF5-358A3754F5A7}" destId="{449351FD-F68C-45BF-AEA1-9B61E0CC9637}" srcOrd="1" destOrd="0" presId="urn:microsoft.com/office/officeart/2005/8/layout/matrix1"/>
    <dgm:cxn modelId="{CC4136F4-5423-49B9-BC97-2E80359C554F}" type="presOf" srcId="{B71A3B1A-A16F-43AF-BDC1-547FE3AC2ADD}" destId="{C540DDFF-1CD2-4895-B79C-9E58E0834645}" srcOrd="1" destOrd="0" presId="urn:microsoft.com/office/officeart/2005/8/layout/matrix1"/>
    <dgm:cxn modelId="{A61B6FD0-2027-4D51-BAFD-5D9F32AABDC1}" srcId="{56D19900-507E-4699-9592-8A4E731A8F64}" destId="{A71FEB2C-EFCF-439B-9BDA-DF8C35E931A8}" srcOrd="3" destOrd="0" parTransId="{A3E6CBDB-9CE8-426A-9AFC-FC9B61170117}" sibTransId="{7F8DA332-1206-4988-8F36-1DE0A88AF5AC}"/>
    <dgm:cxn modelId="{4821DD53-BE71-4789-88E8-70E8C8020A30}" srcId="{2B916B39-A854-416B-A846-DC72C2ACFDD1}" destId="{56D19900-507E-4699-9592-8A4E731A8F64}" srcOrd="0" destOrd="0" parTransId="{637DCE88-9DA8-406E-A0C9-A59B9AE831AF}" sibTransId="{92E8A844-6A9D-46AE-9F54-4B28C7CEC0E3}"/>
    <dgm:cxn modelId="{2D734135-A1DC-4A75-BC9C-F52AE209D243}" srcId="{56D19900-507E-4699-9592-8A4E731A8F64}" destId="{2669DA67-AD3C-43E3-92ED-245640878436}" srcOrd="1" destOrd="0" parTransId="{36EE086C-91BD-4B5B-BF40-8D1B40229B3B}" sibTransId="{F1E2B7CE-851E-405A-94F4-ED7FCC2D87C0}"/>
    <dgm:cxn modelId="{E65268C4-D38B-4498-9B1C-EAD7BBE115C0}" type="presOf" srcId="{A71FEB2C-EFCF-439B-9BDA-DF8C35E931A8}" destId="{96709623-E2F5-474C-B85D-61B625529314}" srcOrd="1" destOrd="0" presId="urn:microsoft.com/office/officeart/2005/8/layout/matrix1"/>
    <dgm:cxn modelId="{6C82FBB6-CBEB-4564-BB79-C7F4AA07A063}" type="presOf" srcId="{2669DA67-AD3C-43E3-92ED-245640878436}" destId="{24EEB3ED-D12A-479C-A78F-C037B5FD535F}" srcOrd="0" destOrd="0" presId="urn:microsoft.com/office/officeart/2005/8/layout/matrix1"/>
    <dgm:cxn modelId="{20695F5F-5BF9-4B11-87F2-21B720BA10D9}" type="presOf" srcId="{2669DA67-AD3C-43E3-92ED-245640878436}" destId="{743C4DC5-50B9-4F56-BCF3-2FD3B63B06B9}" srcOrd="1" destOrd="0" presId="urn:microsoft.com/office/officeart/2005/8/layout/matrix1"/>
    <dgm:cxn modelId="{B736CBAF-79D3-4E27-8CA8-93C0FA5131F1}" type="presOf" srcId="{B71A3B1A-A16F-43AF-BDC1-547FE3AC2ADD}" destId="{83DD4A6C-01D7-4053-8CC0-ECD9C372AF1B}" srcOrd="0" destOrd="0" presId="urn:microsoft.com/office/officeart/2005/8/layout/matrix1"/>
    <dgm:cxn modelId="{CE1B8AD9-1031-4D1E-8FCC-3158122ED403}" type="presOf" srcId="{56D19900-507E-4699-9592-8A4E731A8F64}" destId="{FDCD1BAF-A9B5-4179-8193-6EC9F2DB5436}" srcOrd="0" destOrd="0" presId="urn:microsoft.com/office/officeart/2005/8/layout/matrix1"/>
    <dgm:cxn modelId="{CEFAE1BD-8D23-4D9F-B944-8392D108799C}" type="presOf" srcId="{A71FEB2C-EFCF-439B-9BDA-DF8C35E931A8}" destId="{390210E3-D54C-444C-A4F9-1990DAEFA9F8}" srcOrd="0" destOrd="0" presId="urn:microsoft.com/office/officeart/2005/8/layout/matrix1"/>
    <dgm:cxn modelId="{159D0A5C-5B3B-44FE-B477-2610D7B60B76}" type="presParOf" srcId="{8282E011-2DEC-4BC5-B43B-36B849D43D7A}" destId="{E3DF5019-78B8-4C7D-AC19-89FC19621C47}" srcOrd="0" destOrd="0" presId="urn:microsoft.com/office/officeart/2005/8/layout/matrix1"/>
    <dgm:cxn modelId="{C24939B2-CFF2-4F61-B453-887E52E3D034}" type="presParOf" srcId="{E3DF5019-78B8-4C7D-AC19-89FC19621C47}" destId="{83DD4A6C-01D7-4053-8CC0-ECD9C372AF1B}" srcOrd="0" destOrd="0" presId="urn:microsoft.com/office/officeart/2005/8/layout/matrix1"/>
    <dgm:cxn modelId="{0D36E72C-4FBC-4831-9A24-845CFE944258}" type="presParOf" srcId="{E3DF5019-78B8-4C7D-AC19-89FC19621C47}" destId="{C540DDFF-1CD2-4895-B79C-9E58E0834645}" srcOrd="1" destOrd="0" presId="urn:microsoft.com/office/officeart/2005/8/layout/matrix1"/>
    <dgm:cxn modelId="{E231A3F9-87A0-4AFD-A673-67AABFF639BE}" type="presParOf" srcId="{E3DF5019-78B8-4C7D-AC19-89FC19621C47}" destId="{24EEB3ED-D12A-479C-A78F-C037B5FD535F}" srcOrd="2" destOrd="0" presId="urn:microsoft.com/office/officeart/2005/8/layout/matrix1"/>
    <dgm:cxn modelId="{A87786FF-D386-42D7-9B06-AACC6AA76DEA}" type="presParOf" srcId="{E3DF5019-78B8-4C7D-AC19-89FC19621C47}" destId="{743C4DC5-50B9-4F56-BCF3-2FD3B63B06B9}" srcOrd="3" destOrd="0" presId="urn:microsoft.com/office/officeart/2005/8/layout/matrix1"/>
    <dgm:cxn modelId="{9735ABED-109F-44D7-9E74-372596B832CA}" type="presParOf" srcId="{E3DF5019-78B8-4C7D-AC19-89FC19621C47}" destId="{1F2BCF3D-E6BD-4F45-AC80-85F2153FBE13}" srcOrd="4" destOrd="0" presId="urn:microsoft.com/office/officeart/2005/8/layout/matrix1"/>
    <dgm:cxn modelId="{D7BD983F-4896-469A-93C2-E2E853A76FE8}" type="presParOf" srcId="{E3DF5019-78B8-4C7D-AC19-89FC19621C47}" destId="{449351FD-F68C-45BF-AEA1-9B61E0CC9637}" srcOrd="5" destOrd="0" presId="urn:microsoft.com/office/officeart/2005/8/layout/matrix1"/>
    <dgm:cxn modelId="{5B820ABA-724D-4D01-B233-06116CD94142}" type="presParOf" srcId="{E3DF5019-78B8-4C7D-AC19-89FC19621C47}" destId="{390210E3-D54C-444C-A4F9-1990DAEFA9F8}" srcOrd="6" destOrd="0" presId="urn:microsoft.com/office/officeart/2005/8/layout/matrix1"/>
    <dgm:cxn modelId="{3EB99A75-F223-4543-B52E-B3FFEBC00135}" type="presParOf" srcId="{E3DF5019-78B8-4C7D-AC19-89FC19621C47}" destId="{96709623-E2F5-474C-B85D-61B625529314}" srcOrd="7" destOrd="0" presId="urn:microsoft.com/office/officeart/2005/8/layout/matrix1"/>
    <dgm:cxn modelId="{2E70A6D6-BC64-40F0-8B35-CE301995854B}" type="presParOf" srcId="{8282E011-2DEC-4BC5-B43B-36B849D43D7A}" destId="{FDCD1BAF-A9B5-4179-8193-6EC9F2DB5436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E54FAD-2745-44C0-BE17-7648A0F95A91}" type="doc">
      <dgm:prSet loTypeId="urn:microsoft.com/office/officeart/2005/8/layout/process3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6C0A6B99-E33D-4A91-82A5-EA9113191DBD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企划：准</a:t>
          </a:r>
          <a:endParaRPr lang="zh-CN" altLang="en-US" b="1" dirty="0">
            <a:latin typeface="+mj-ea"/>
            <a:ea typeface="+mj-ea"/>
          </a:endParaRPr>
        </a:p>
      </dgm:t>
    </dgm:pt>
    <dgm:pt modelId="{BA43FA2D-9951-4F80-848A-E2E1E03E7B82}" type="parTrans" cxnId="{AB9C2591-627E-467B-A890-EC41FA6F61EB}">
      <dgm:prSet/>
      <dgm:spPr/>
      <dgm:t>
        <a:bodyPr/>
        <a:lstStyle/>
        <a:p>
          <a:endParaRPr lang="zh-CN" altLang="en-US"/>
        </a:p>
      </dgm:t>
    </dgm:pt>
    <dgm:pt modelId="{B30E5E12-8788-43C6-B690-1806E4D1AA13}" type="sibTrans" cxnId="{AB9C2591-627E-467B-A890-EC41FA6F61EB}">
      <dgm:prSet/>
      <dgm:spPr/>
      <dgm:t>
        <a:bodyPr/>
        <a:lstStyle/>
        <a:p>
          <a:endParaRPr lang="zh-CN" altLang="en-US"/>
        </a:p>
      </dgm:t>
    </dgm:pt>
    <dgm:pt modelId="{1209C31D-677D-46CE-8F3B-FC1BC7C4CB55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最佳的配销</a:t>
          </a:r>
          <a:endParaRPr lang="zh-CN" altLang="en-US" sz="1400" dirty="0">
            <a:latin typeface="+mj-ea"/>
            <a:ea typeface="+mj-ea"/>
          </a:endParaRPr>
        </a:p>
      </dgm:t>
    </dgm:pt>
    <dgm:pt modelId="{7263289C-099C-4C9C-BEA5-DB58C849FCA8}" type="parTrans" cxnId="{FA8DEB54-2E2D-48D8-B10A-3F46FA15F3E3}">
      <dgm:prSet/>
      <dgm:spPr/>
      <dgm:t>
        <a:bodyPr/>
        <a:lstStyle/>
        <a:p>
          <a:endParaRPr lang="zh-CN" altLang="en-US"/>
        </a:p>
      </dgm:t>
    </dgm:pt>
    <dgm:pt modelId="{51DA34FE-BC5D-4BFE-A741-586EF3241E12}" type="sibTrans" cxnId="{FA8DEB54-2E2D-48D8-B10A-3F46FA15F3E3}">
      <dgm:prSet/>
      <dgm:spPr/>
      <dgm:t>
        <a:bodyPr/>
        <a:lstStyle/>
        <a:p>
          <a:endParaRPr lang="zh-CN" altLang="en-US"/>
        </a:p>
      </dgm:t>
    </dgm:pt>
    <dgm:pt modelId="{02243F52-551A-436E-8B5B-2454085CE064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设计：准</a:t>
          </a:r>
          <a:endParaRPr lang="zh-CN" altLang="en-US" b="1" dirty="0">
            <a:latin typeface="+mj-ea"/>
            <a:ea typeface="+mj-ea"/>
          </a:endParaRPr>
        </a:p>
      </dgm:t>
    </dgm:pt>
    <dgm:pt modelId="{F0B4589C-E37C-4BEE-926D-1141EFD1AA51}" type="parTrans" cxnId="{ED662E1E-2541-4860-954A-6018BB569CFB}">
      <dgm:prSet/>
      <dgm:spPr/>
      <dgm:t>
        <a:bodyPr/>
        <a:lstStyle/>
        <a:p>
          <a:endParaRPr lang="zh-CN" altLang="en-US"/>
        </a:p>
      </dgm:t>
    </dgm:pt>
    <dgm:pt modelId="{B20C64AD-1C51-4C1D-8B30-1FFA2F6D6A0F}" type="sibTrans" cxnId="{ED662E1E-2541-4860-954A-6018BB569CFB}">
      <dgm:prSet/>
      <dgm:spPr/>
      <dgm:t>
        <a:bodyPr/>
        <a:lstStyle/>
        <a:p>
          <a:endParaRPr lang="zh-CN" altLang="en-US"/>
        </a:p>
      </dgm:t>
    </dgm:pt>
    <dgm:pt modelId="{2253605F-9333-4290-A827-A71922F5D1D7}">
      <dgm:prSet phldrT="[文本]"/>
      <dgm:spPr/>
      <dgm:t>
        <a:bodyPr/>
        <a:lstStyle/>
        <a:p>
          <a:r>
            <a:rPr lang="zh-CN" altLang="en-US" b="1" dirty="0" smtClean="0">
              <a:latin typeface="+mj-ea"/>
              <a:ea typeface="+mj-ea"/>
            </a:rPr>
            <a:t>生产</a:t>
          </a:r>
          <a:r>
            <a:rPr lang="en-US" altLang="zh-CN" b="1" dirty="0" smtClean="0">
              <a:latin typeface="+mj-ea"/>
              <a:ea typeface="+mj-ea"/>
            </a:rPr>
            <a:t>: </a:t>
          </a:r>
          <a:r>
            <a:rPr lang="zh-CN" altLang="en-US" b="1" dirty="0" smtClean="0">
              <a:latin typeface="+mj-ea"/>
              <a:ea typeface="+mj-ea"/>
            </a:rPr>
            <a:t>快</a:t>
          </a:r>
          <a:endParaRPr lang="zh-CN" altLang="en-US" b="1" dirty="0">
            <a:latin typeface="+mj-ea"/>
            <a:ea typeface="+mj-ea"/>
          </a:endParaRPr>
        </a:p>
      </dgm:t>
    </dgm:pt>
    <dgm:pt modelId="{109145AA-9225-48AA-B0E1-27CD38BDA4D5}" type="parTrans" cxnId="{60D75832-84DD-4AC9-B60D-CBF4992326C2}">
      <dgm:prSet/>
      <dgm:spPr/>
      <dgm:t>
        <a:bodyPr/>
        <a:lstStyle/>
        <a:p>
          <a:endParaRPr lang="zh-CN" altLang="en-US"/>
        </a:p>
      </dgm:t>
    </dgm:pt>
    <dgm:pt modelId="{1146252E-5526-4AF7-B826-BB5B44DFA8C1}" type="sibTrans" cxnId="{60D75832-84DD-4AC9-B60D-CBF4992326C2}">
      <dgm:prSet/>
      <dgm:spPr/>
      <dgm:t>
        <a:bodyPr/>
        <a:lstStyle/>
        <a:p>
          <a:endParaRPr lang="zh-CN" altLang="en-US"/>
        </a:p>
      </dgm:t>
    </dgm:pt>
    <dgm:pt modelId="{725C3A8B-C2E0-4949-BD12-E01F97CA8627}">
      <dgm:prSet phldrT="[文本]" custT="1"/>
      <dgm:spPr/>
      <dgm:t>
        <a:bodyPr/>
        <a:lstStyle/>
        <a:p>
          <a:r>
            <a:rPr lang="zh-CN" altLang="en-US" sz="1400" b="1" u="sng" dirty="0" smtClean="0">
              <a:latin typeface="+mj-ea"/>
              <a:ea typeface="+mj-ea"/>
            </a:rPr>
            <a:t>加速回单，</a:t>
          </a:r>
          <a:r>
            <a:rPr lang="zh-CN" altLang="en-US" sz="1400" b="1" u="sng" dirty="0" smtClean="0">
              <a:latin typeface="+mj-ea"/>
              <a:ea typeface="+mj-ea"/>
            </a:rPr>
            <a:t>缩短供应周期</a:t>
          </a:r>
          <a:endParaRPr lang="zh-CN" altLang="en-US" sz="1400" b="1" u="sng" dirty="0">
            <a:latin typeface="+mj-ea"/>
            <a:ea typeface="+mj-ea"/>
          </a:endParaRPr>
        </a:p>
      </dgm:t>
    </dgm:pt>
    <dgm:pt modelId="{4BAAB774-0D8A-4E63-87AB-C1367115C2DE}" type="parTrans" cxnId="{1A0A7240-ACAB-474E-840C-756F4CC31DD4}">
      <dgm:prSet/>
      <dgm:spPr/>
      <dgm:t>
        <a:bodyPr/>
        <a:lstStyle/>
        <a:p>
          <a:endParaRPr lang="zh-CN" altLang="en-US"/>
        </a:p>
      </dgm:t>
    </dgm:pt>
    <dgm:pt modelId="{F3BC9A9D-4169-4B6E-BFDC-47FEC71F7F6A}" type="sibTrans" cxnId="{1A0A7240-ACAB-474E-840C-756F4CC31DD4}">
      <dgm:prSet/>
      <dgm:spPr/>
      <dgm:t>
        <a:bodyPr/>
        <a:lstStyle/>
        <a:p>
          <a:endParaRPr lang="zh-CN" altLang="en-US"/>
        </a:p>
      </dgm:t>
    </dgm:pt>
    <dgm:pt modelId="{F9A8A8CD-ADA8-4654-96F8-DD7449C4D788}">
      <dgm:prSet custT="1"/>
      <dgm:spPr/>
      <dgm:t>
        <a:bodyPr/>
        <a:lstStyle/>
        <a:p>
          <a:pPr algn="l"/>
          <a:r>
            <a:rPr lang="zh-CN" altLang="en-US" sz="2300" b="1" dirty="0" smtClean="0">
              <a:latin typeface="+mj-ea"/>
              <a:ea typeface="+mj-ea"/>
            </a:rPr>
            <a:t>销售</a:t>
          </a:r>
          <a:r>
            <a:rPr lang="en-US" altLang="zh-CN" sz="2300" b="1" dirty="0" smtClean="0">
              <a:latin typeface="+mj-ea"/>
              <a:ea typeface="+mj-ea"/>
            </a:rPr>
            <a:t>: </a:t>
          </a:r>
          <a:r>
            <a:rPr lang="zh-CN" altLang="en-US" sz="2300" b="1" dirty="0" smtClean="0">
              <a:latin typeface="+mj-ea"/>
              <a:ea typeface="+mj-ea"/>
            </a:rPr>
            <a:t>狠</a:t>
          </a:r>
          <a:endParaRPr lang="zh-CN" altLang="en-US" sz="1200" b="1" dirty="0">
            <a:latin typeface="+mj-ea"/>
            <a:ea typeface="+mj-ea"/>
          </a:endParaRPr>
        </a:p>
      </dgm:t>
    </dgm:pt>
    <dgm:pt modelId="{79731A09-8473-41D2-9302-A65859AD824E}" type="parTrans" cxnId="{00CF5D5B-593F-4CA5-B0FE-BF4FE01ED14F}">
      <dgm:prSet/>
      <dgm:spPr/>
      <dgm:t>
        <a:bodyPr/>
        <a:lstStyle/>
        <a:p>
          <a:endParaRPr lang="zh-CN" altLang="en-US"/>
        </a:p>
      </dgm:t>
    </dgm:pt>
    <dgm:pt modelId="{A594CDF6-D982-4BDB-B863-984E7A07BEDE}" type="sibTrans" cxnId="{00CF5D5B-593F-4CA5-B0FE-BF4FE01ED14F}">
      <dgm:prSet/>
      <dgm:spPr/>
      <dgm:t>
        <a:bodyPr/>
        <a:lstStyle/>
        <a:p>
          <a:endParaRPr lang="zh-CN" altLang="en-US"/>
        </a:p>
      </dgm:t>
    </dgm:pt>
    <dgm:pt modelId="{E18650D1-8490-479F-83AE-BD2612A6468A}">
      <dgm:prSet custT="1"/>
      <dgm:spPr/>
      <dgm:t>
        <a:bodyPr/>
        <a:lstStyle/>
        <a:p>
          <a:r>
            <a:rPr lang="zh-CN" altLang="en-US" sz="1600" dirty="0" smtClean="0">
              <a:latin typeface="+mj-ea"/>
              <a:ea typeface="+mj-ea"/>
            </a:rPr>
            <a:t>有效的时间卖出更多的货</a:t>
          </a:r>
          <a:endParaRPr lang="zh-CN" altLang="en-US" sz="1600" dirty="0">
            <a:latin typeface="+mj-ea"/>
            <a:ea typeface="+mj-ea"/>
          </a:endParaRPr>
        </a:p>
      </dgm:t>
    </dgm:pt>
    <dgm:pt modelId="{856259D0-E57C-42B0-A877-2B37F5FE12C7}" type="parTrans" cxnId="{17B030EA-F8F8-4E53-AA96-F63FF286642C}">
      <dgm:prSet/>
      <dgm:spPr/>
      <dgm:t>
        <a:bodyPr/>
        <a:lstStyle/>
        <a:p>
          <a:endParaRPr lang="zh-CN" altLang="en-US"/>
        </a:p>
      </dgm:t>
    </dgm:pt>
    <dgm:pt modelId="{ED9C4038-CB89-42AC-B9B1-19E89F268280}" type="sibTrans" cxnId="{17B030EA-F8F8-4E53-AA96-F63FF286642C}">
      <dgm:prSet/>
      <dgm:spPr/>
      <dgm:t>
        <a:bodyPr/>
        <a:lstStyle/>
        <a:p>
          <a:endParaRPr lang="zh-CN" altLang="en-US"/>
        </a:p>
      </dgm:t>
    </dgm:pt>
    <dgm:pt modelId="{CB9E9ECB-F5CD-4100-AA83-5E1270F2EE3C}">
      <dgm:prSet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最佳的深度</a:t>
          </a:r>
          <a:endParaRPr lang="zh-CN" altLang="en-US" sz="1400" dirty="0">
            <a:latin typeface="+mj-ea"/>
            <a:ea typeface="+mj-ea"/>
          </a:endParaRPr>
        </a:p>
      </dgm:t>
    </dgm:pt>
    <dgm:pt modelId="{A4C2C3BD-71FC-49CA-B2E0-A1E625727CCA}" type="parTrans" cxnId="{42175F83-795C-4A03-A6BF-5A4CE368732A}">
      <dgm:prSet/>
      <dgm:spPr/>
      <dgm:t>
        <a:bodyPr/>
        <a:lstStyle/>
        <a:p>
          <a:endParaRPr lang="zh-CN" altLang="en-US"/>
        </a:p>
      </dgm:t>
    </dgm:pt>
    <dgm:pt modelId="{69BF6AE7-9855-49E2-8A17-5E1FD65B78C9}" type="sibTrans" cxnId="{42175F83-795C-4A03-A6BF-5A4CE368732A}">
      <dgm:prSet/>
      <dgm:spPr/>
      <dgm:t>
        <a:bodyPr/>
        <a:lstStyle/>
        <a:p>
          <a:endParaRPr lang="zh-CN" altLang="en-US"/>
        </a:p>
      </dgm:t>
    </dgm:pt>
    <dgm:pt modelId="{5C27B337-8A6F-49E2-9B9C-BAEC17CF6B29}">
      <dgm:prSet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最佳的结构</a:t>
          </a:r>
          <a:endParaRPr lang="zh-CN" altLang="en-US" sz="1400" dirty="0">
            <a:latin typeface="+mj-ea"/>
            <a:ea typeface="+mj-ea"/>
          </a:endParaRPr>
        </a:p>
      </dgm:t>
    </dgm:pt>
    <dgm:pt modelId="{41075737-FF2F-4CD0-8464-42FAA1443A67}" type="parTrans" cxnId="{C243CC70-63BE-43A5-9FC4-908E0A406725}">
      <dgm:prSet/>
      <dgm:spPr/>
      <dgm:t>
        <a:bodyPr/>
        <a:lstStyle/>
        <a:p>
          <a:endParaRPr lang="zh-CN" altLang="en-US"/>
        </a:p>
      </dgm:t>
    </dgm:pt>
    <dgm:pt modelId="{F6DD8DCA-9B49-4998-8C6F-456EB9AFE959}" type="sibTrans" cxnId="{C243CC70-63BE-43A5-9FC4-908E0A406725}">
      <dgm:prSet/>
      <dgm:spPr/>
      <dgm:t>
        <a:bodyPr/>
        <a:lstStyle/>
        <a:p>
          <a:endParaRPr lang="zh-CN" altLang="en-US"/>
        </a:p>
      </dgm:t>
    </dgm:pt>
    <dgm:pt modelId="{380ACE72-CDEB-42F0-B8FD-29A6B4D463A7}">
      <dgm:prSet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最佳的宽度</a:t>
          </a:r>
          <a:endParaRPr lang="zh-CN" altLang="en-US" sz="1400" dirty="0">
            <a:latin typeface="+mj-ea"/>
            <a:ea typeface="+mj-ea"/>
          </a:endParaRPr>
        </a:p>
      </dgm:t>
    </dgm:pt>
    <dgm:pt modelId="{E3224B8D-9DCB-4BBD-84A8-B21C6DD5D7B4}" type="parTrans" cxnId="{F375EAD7-A38E-4B9F-B000-4C061739B29F}">
      <dgm:prSet/>
      <dgm:spPr/>
      <dgm:t>
        <a:bodyPr/>
        <a:lstStyle/>
        <a:p>
          <a:endParaRPr lang="zh-CN" altLang="en-US"/>
        </a:p>
      </dgm:t>
    </dgm:pt>
    <dgm:pt modelId="{F386AE00-920E-4B32-A444-5B938C625396}" type="sibTrans" cxnId="{F375EAD7-A38E-4B9F-B000-4C061739B29F}">
      <dgm:prSet/>
      <dgm:spPr/>
      <dgm:t>
        <a:bodyPr/>
        <a:lstStyle/>
        <a:p>
          <a:endParaRPr lang="zh-CN" altLang="en-US"/>
        </a:p>
      </dgm:t>
    </dgm:pt>
    <dgm:pt modelId="{FC09A0EF-C8FB-475B-845B-A3A0CEE475E1}">
      <dgm:prSet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合适</a:t>
          </a:r>
          <a:r>
            <a:rPr lang="zh-CN" altLang="en-US" sz="1400" dirty="0" smtClean="0">
              <a:latin typeface="+mj-ea"/>
              <a:ea typeface="+mj-ea"/>
            </a:rPr>
            <a:t>的满场</a:t>
          </a:r>
          <a:endParaRPr lang="zh-CN" altLang="en-US" sz="1400" dirty="0">
            <a:latin typeface="+mj-ea"/>
            <a:ea typeface="+mj-ea"/>
          </a:endParaRPr>
        </a:p>
      </dgm:t>
    </dgm:pt>
    <dgm:pt modelId="{F49A7090-5AE1-490A-BF93-4F0A2CD79F87}" type="parTrans" cxnId="{6AFC579D-91C7-4F82-BE39-A151885BCFEF}">
      <dgm:prSet/>
      <dgm:spPr/>
      <dgm:t>
        <a:bodyPr/>
        <a:lstStyle/>
        <a:p>
          <a:endParaRPr lang="zh-CN" altLang="en-US"/>
        </a:p>
      </dgm:t>
    </dgm:pt>
    <dgm:pt modelId="{5C9CFCFA-DB41-41E9-AD48-B7361B0013B8}" type="sibTrans" cxnId="{6AFC579D-91C7-4F82-BE39-A151885BCFEF}">
      <dgm:prSet/>
      <dgm:spPr/>
      <dgm:t>
        <a:bodyPr/>
        <a:lstStyle/>
        <a:p>
          <a:endParaRPr lang="zh-CN" altLang="en-US"/>
        </a:p>
      </dgm:t>
    </dgm:pt>
    <dgm:pt modelId="{0FF7FDF4-B770-4586-8378-BC48FB451FAF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精准的面料</a:t>
          </a:r>
          <a:endParaRPr lang="zh-CN" altLang="en-US" sz="1400" dirty="0">
            <a:latin typeface="+mj-ea"/>
            <a:ea typeface="+mj-ea"/>
          </a:endParaRPr>
        </a:p>
      </dgm:t>
    </dgm:pt>
    <dgm:pt modelId="{408F6EA3-DB61-45F4-BA7B-BEABAAC02EFC}" type="parTrans" cxnId="{66A06327-B428-467D-BF84-54A4C7201899}">
      <dgm:prSet/>
      <dgm:spPr/>
      <dgm:t>
        <a:bodyPr/>
        <a:lstStyle/>
        <a:p>
          <a:endParaRPr lang="zh-CN" altLang="en-US"/>
        </a:p>
      </dgm:t>
    </dgm:pt>
    <dgm:pt modelId="{E35F10F1-9746-4C06-9079-8732B9F49D49}" type="sibTrans" cxnId="{66A06327-B428-467D-BF84-54A4C7201899}">
      <dgm:prSet/>
      <dgm:spPr/>
      <dgm:t>
        <a:bodyPr/>
        <a:lstStyle/>
        <a:p>
          <a:endParaRPr lang="zh-CN" altLang="en-US"/>
        </a:p>
      </dgm:t>
    </dgm:pt>
    <dgm:pt modelId="{1321AA0F-3FD4-4E40-888A-26F4216906DD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精准的颜色</a:t>
          </a:r>
          <a:endParaRPr lang="zh-CN" altLang="en-US" sz="1400" dirty="0">
            <a:latin typeface="+mj-ea"/>
            <a:ea typeface="+mj-ea"/>
          </a:endParaRPr>
        </a:p>
      </dgm:t>
    </dgm:pt>
    <dgm:pt modelId="{15F9460D-38B0-4A7E-BEA0-F5DBC75F7984}" type="parTrans" cxnId="{1420FA4B-25FE-48B7-846E-ED50F6AC70C4}">
      <dgm:prSet/>
      <dgm:spPr/>
      <dgm:t>
        <a:bodyPr/>
        <a:lstStyle/>
        <a:p>
          <a:endParaRPr lang="zh-CN" altLang="en-US"/>
        </a:p>
      </dgm:t>
    </dgm:pt>
    <dgm:pt modelId="{6F3D632F-2E14-4197-BFE1-60AE28D03AFA}" type="sibTrans" cxnId="{1420FA4B-25FE-48B7-846E-ED50F6AC70C4}">
      <dgm:prSet/>
      <dgm:spPr/>
      <dgm:t>
        <a:bodyPr/>
        <a:lstStyle/>
        <a:p>
          <a:endParaRPr lang="zh-CN" altLang="en-US"/>
        </a:p>
      </dgm:t>
    </dgm:pt>
    <dgm:pt modelId="{73D8349F-BF47-411A-9374-741E7DF46AB4}">
      <dgm:prSet phldrT="[文本]" custT="1"/>
      <dgm:spPr/>
      <dgm:t>
        <a:bodyPr/>
        <a:lstStyle/>
        <a:p>
          <a:r>
            <a:rPr lang="zh-CN" altLang="en-US" sz="1400" b="1" u="sng" dirty="0" smtClean="0">
              <a:latin typeface="+mj-ea"/>
              <a:ea typeface="+mj-ea"/>
            </a:rPr>
            <a:t>精准研发</a:t>
          </a:r>
          <a:r>
            <a:rPr lang="zh-CN" altLang="en-US" sz="1400" b="1" u="sng" dirty="0" smtClean="0">
              <a:latin typeface="+mj-ea"/>
              <a:ea typeface="+mj-ea"/>
            </a:rPr>
            <a:t>，提升命中率</a:t>
          </a:r>
          <a:endParaRPr lang="zh-CN" altLang="en-US" sz="1400" b="1" u="sng" dirty="0">
            <a:latin typeface="+mj-ea"/>
            <a:ea typeface="+mj-ea"/>
          </a:endParaRPr>
        </a:p>
      </dgm:t>
    </dgm:pt>
    <dgm:pt modelId="{DD6DC18E-4DCF-426C-BAF9-FBC58CD2CC68}" type="sibTrans" cxnId="{BBDC0E86-D8E1-4402-BBF0-1F38CD520BC9}">
      <dgm:prSet/>
      <dgm:spPr/>
      <dgm:t>
        <a:bodyPr/>
        <a:lstStyle/>
        <a:p>
          <a:endParaRPr lang="zh-CN" altLang="en-US"/>
        </a:p>
      </dgm:t>
    </dgm:pt>
    <dgm:pt modelId="{737CF6AF-ADDB-48AF-A243-4DDAB7256E1A}" type="parTrans" cxnId="{BBDC0E86-D8E1-4402-BBF0-1F38CD520BC9}">
      <dgm:prSet/>
      <dgm:spPr/>
      <dgm:t>
        <a:bodyPr/>
        <a:lstStyle/>
        <a:p>
          <a:endParaRPr lang="zh-CN" altLang="en-US"/>
        </a:p>
      </dgm:t>
    </dgm:pt>
    <dgm:pt modelId="{5CB73106-303C-4128-AC52-FD2C3758BAD7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精准的款式</a:t>
          </a:r>
          <a:endParaRPr lang="zh-CN" altLang="en-US" sz="1400" dirty="0">
            <a:latin typeface="+mj-ea"/>
            <a:ea typeface="+mj-ea"/>
          </a:endParaRPr>
        </a:p>
      </dgm:t>
    </dgm:pt>
    <dgm:pt modelId="{625C1253-4DD8-4841-B49F-05E41E220D94}" type="sibTrans" cxnId="{FF0F6BC0-E420-418B-BC3F-6C4999CF6E39}">
      <dgm:prSet/>
      <dgm:spPr/>
      <dgm:t>
        <a:bodyPr/>
        <a:lstStyle/>
        <a:p>
          <a:endParaRPr lang="zh-CN" altLang="en-US"/>
        </a:p>
      </dgm:t>
    </dgm:pt>
    <dgm:pt modelId="{30306572-5C55-47DF-8661-9B3C37B91615}" type="parTrans" cxnId="{FF0F6BC0-E420-418B-BC3F-6C4999CF6E39}">
      <dgm:prSet/>
      <dgm:spPr/>
      <dgm:t>
        <a:bodyPr/>
        <a:lstStyle/>
        <a:p>
          <a:endParaRPr lang="zh-CN" altLang="en-US"/>
        </a:p>
      </dgm:t>
    </dgm:pt>
    <dgm:pt modelId="{B1AC03D4-7802-4739-ABC7-6DC3A6C4E521}">
      <dgm:prSet phldrT="[文本]" custT="1"/>
      <dgm:spPr/>
      <dgm:t>
        <a:bodyPr/>
        <a:lstStyle/>
        <a:p>
          <a:r>
            <a:rPr lang="zh-CN" altLang="en-US" sz="1400" b="1" u="sng" dirty="0" smtClean="0">
              <a:latin typeface="+mj-ea"/>
              <a:ea typeface="+mj-ea"/>
            </a:rPr>
            <a:t>精准的单店企划</a:t>
          </a:r>
          <a:endParaRPr lang="zh-CN" altLang="en-US" sz="1400" b="1" u="sng" dirty="0">
            <a:latin typeface="+mj-ea"/>
            <a:ea typeface="+mj-ea"/>
          </a:endParaRPr>
        </a:p>
      </dgm:t>
    </dgm:pt>
    <dgm:pt modelId="{D7B7C3C6-86E4-444F-A19C-A9F8216E45DB}" type="parTrans" cxnId="{13BFAD7F-D7AB-4986-BEA3-AB5C70C745A6}">
      <dgm:prSet/>
      <dgm:spPr/>
      <dgm:t>
        <a:bodyPr/>
        <a:lstStyle/>
        <a:p>
          <a:endParaRPr lang="zh-CN" altLang="en-US"/>
        </a:p>
      </dgm:t>
    </dgm:pt>
    <dgm:pt modelId="{00948C91-C400-46EE-9759-E725C773BCDE}" type="sibTrans" cxnId="{13BFAD7F-D7AB-4986-BEA3-AB5C70C745A6}">
      <dgm:prSet/>
      <dgm:spPr/>
      <dgm:t>
        <a:bodyPr/>
        <a:lstStyle/>
        <a:p>
          <a:endParaRPr lang="zh-CN" altLang="en-US"/>
        </a:p>
      </dgm:t>
    </dgm:pt>
    <dgm:pt modelId="{5E68DB3A-5C03-4B18-87C1-468DAB8BD07C}">
      <dgm:prSet custT="1"/>
      <dgm:spPr/>
      <dgm:t>
        <a:bodyPr/>
        <a:lstStyle/>
        <a:p>
          <a:endParaRPr lang="zh-CN" altLang="en-US" sz="1600" dirty="0">
            <a:latin typeface="+mj-ea"/>
            <a:ea typeface="+mj-ea"/>
          </a:endParaRPr>
        </a:p>
      </dgm:t>
    </dgm:pt>
    <dgm:pt modelId="{4F477A60-D357-4BC0-8693-6C95C5DAD586}" type="parTrans" cxnId="{A599D51E-2CA8-4613-AEC4-5C11B86157F9}">
      <dgm:prSet/>
      <dgm:spPr/>
      <dgm:t>
        <a:bodyPr/>
        <a:lstStyle/>
        <a:p>
          <a:endParaRPr lang="zh-CN" altLang="en-US"/>
        </a:p>
      </dgm:t>
    </dgm:pt>
    <dgm:pt modelId="{EE2E94A7-9656-4653-A9E8-FECBBB91E808}" type="sibTrans" cxnId="{A599D51E-2CA8-4613-AEC4-5C11B86157F9}">
      <dgm:prSet/>
      <dgm:spPr/>
      <dgm:t>
        <a:bodyPr/>
        <a:lstStyle/>
        <a:p>
          <a:endParaRPr lang="zh-CN" altLang="en-US"/>
        </a:p>
      </dgm:t>
    </dgm:pt>
    <dgm:pt modelId="{4BBFD565-EF14-4624-B855-944017099BF5}">
      <dgm:prSet custT="1"/>
      <dgm:spPr/>
      <dgm:t>
        <a:bodyPr/>
        <a:lstStyle/>
        <a:p>
          <a:r>
            <a:rPr lang="zh-CN" altLang="en-US" sz="1600" dirty="0" smtClean="0">
              <a:latin typeface="+mj-ea"/>
              <a:ea typeface="+mj-ea"/>
            </a:rPr>
            <a:t>快速补货</a:t>
          </a:r>
          <a:endParaRPr lang="zh-CN" altLang="en-US" sz="1600" dirty="0">
            <a:latin typeface="+mj-ea"/>
            <a:ea typeface="+mj-ea"/>
          </a:endParaRPr>
        </a:p>
      </dgm:t>
    </dgm:pt>
    <dgm:pt modelId="{B3A024EE-DC05-41B5-97AC-D0BD1CE9716C}" type="parTrans" cxnId="{36E0A6ED-C528-46F1-AB1A-0F8DBC41FF95}">
      <dgm:prSet/>
      <dgm:spPr/>
      <dgm:t>
        <a:bodyPr/>
        <a:lstStyle/>
        <a:p>
          <a:endParaRPr lang="zh-CN" altLang="en-US"/>
        </a:p>
      </dgm:t>
    </dgm:pt>
    <dgm:pt modelId="{0EFB7261-85BA-43F5-A937-30D0CEBFD4C1}" type="sibTrans" cxnId="{36E0A6ED-C528-46F1-AB1A-0F8DBC41FF95}">
      <dgm:prSet/>
      <dgm:spPr/>
      <dgm:t>
        <a:bodyPr/>
        <a:lstStyle/>
        <a:p>
          <a:endParaRPr lang="zh-CN" altLang="en-US"/>
        </a:p>
      </dgm:t>
    </dgm:pt>
    <dgm:pt modelId="{07723BC7-C99F-4139-9CF5-FFDE0377D93B}">
      <dgm:prSet custT="1"/>
      <dgm:spPr/>
      <dgm:t>
        <a:bodyPr/>
        <a:lstStyle/>
        <a:p>
          <a:endParaRPr lang="zh-CN" altLang="en-US" sz="1600" dirty="0">
            <a:latin typeface="+mj-ea"/>
            <a:ea typeface="+mj-ea"/>
          </a:endParaRPr>
        </a:p>
      </dgm:t>
    </dgm:pt>
    <dgm:pt modelId="{0872E47C-8B9C-44D0-936B-510ACF522516}" type="parTrans" cxnId="{971F8CF5-AD3C-4248-88CE-3ADA7CAF61A4}">
      <dgm:prSet/>
      <dgm:spPr/>
      <dgm:t>
        <a:bodyPr/>
        <a:lstStyle/>
        <a:p>
          <a:endParaRPr lang="zh-CN" altLang="en-US"/>
        </a:p>
      </dgm:t>
    </dgm:pt>
    <dgm:pt modelId="{8CE9112B-267F-430A-9C64-3522221D4EFC}" type="sibTrans" cxnId="{971F8CF5-AD3C-4248-88CE-3ADA7CAF61A4}">
      <dgm:prSet/>
      <dgm:spPr/>
      <dgm:t>
        <a:bodyPr/>
        <a:lstStyle/>
        <a:p>
          <a:endParaRPr lang="zh-CN" altLang="en-US"/>
        </a:p>
      </dgm:t>
    </dgm:pt>
    <dgm:pt modelId="{CD8A24A8-8587-4952-BC0C-6B6AA0086F7D}">
      <dgm:prSet custT="1"/>
      <dgm:spPr/>
      <dgm:t>
        <a:bodyPr/>
        <a:lstStyle/>
        <a:p>
          <a:r>
            <a:rPr lang="zh-CN" altLang="en-US" sz="1600" dirty="0" smtClean="0">
              <a:latin typeface="+mj-ea"/>
              <a:ea typeface="+mj-ea"/>
            </a:rPr>
            <a:t>提升畅销品比例</a:t>
          </a:r>
          <a:endParaRPr lang="zh-CN" altLang="en-US" sz="1600" dirty="0">
            <a:latin typeface="+mj-ea"/>
            <a:ea typeface="+mj-ea"/>
          </a:endParaRPr>
        </a:p>
      </dgm:t>
    </dgm:pt>
    <dgm:pt modelId="{3758FA04-F1DF-44FB-8B6D-A888A4F9CE6E}" type="parTrans" cxnId="{4970FB15-68F3-4142-9B5A-7240BCB0EE7A}">
      <dgm:prSet/>
      <dgm:spPr/>
      <dgm:t>
        <a:bodyPr/>
        <a:lstStyle/>
        <a:p>
          <a:endParaRPr lang="zh-CN" altLang="en-US"/>
        </a:p>
      </dgm:t>
    </dgm:pt>
    <dgm:pt modelId="{D69873A6-E4B1-46FC-BCA0-963BB9D60D9D}" type="sibTrans" cxnId="{4970FB15-68F3-4142-9B5A-7240BCB0EE7A}">
      <dgm:prSet/>
      <dgm:spPr/>
      <dgm:t>
        <a:bodyPr/>
        <a:lstStyle/>
        <a:p>
          <a:endParaRPr lang="zh-CN" altLang="en-US"/>
        </a:p>
      </dgm:t>
    </dgm:pt>
    <dgm:pt modelId="{985D09A6-A24F-46C6-A984-64449BAF82EE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计划先行</a:t>
          </a:r>
          <a:r>
            <a:rPr lang="en-US" altLang="zh-CN" sz="1400" dirty="0" smtClean="0">
              <a:latin typeface="+mj-ea"/>
              <a:ea typeface="+mj-ea"/>
            </a:rPr>
            <a:t>/</a:t>
          </a:r>
          <a:r>
            <a:rPr lang="zh-CN" altLang="en-US" sz="1400" dirty="0" smtClean="0">
              <a:latin typeface="+mj-ea"/>
              <a:ea typeface="+mj-ea"/>
            </a:rPr>
            <a:t>高效协同</a:t>
          </a:r>
          <a:endParaRPr lang="zh-CN" altLang="en-US" sz="1400" dirty="0">
            <a:latin typeface="+mj-ea"/>
            <a:ea typeface="+mj-ea"/>
          </a:endParaRPr>
        </a:p>
      </dgm:t>
    </dgm:pt>
    <dgm:pt modelId="{97674744-DBF6-4B06-9912-216801B12E29}" type="parTrans" cxnId="{3F1BC8B9-1EE6-4B74-8CE9-AE897082B1C1}">
      <dgm:prSet/>
      <dgm:spPr/>
      <dgm:t>
        <a:bodyPr/>
        <a:lstStyle/>
        <a:p>
          <a:endParaRPr lang="zh-CN" altLang="en-US"/>
        </a:p>
      </dgm:t>
    </dgm:pt>
    <dgm:pt modelId="{52BFA4AA-AFE5-4DC7-85C3-B820D1977E50}" type="sibTrans" cxnId="{3F1BC8B9-1EE6-4B74-8CE9-AE897082B1C1}">
      <dgm:prSet/>
      <dgm:spPr/>
      <dgm:t>
        <a:bodyPr/>
        <a:lstStyle/>
        <a:p>
          <a:endParaRPr lang="zh-CN" altLang="en-US"/>
        </a:p>
      </dgm:t>
    </dgm:pt>
    <dgm:pt modelId="{01C017C9-E33F-4C82-B256-315475072E9C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合理的产能规划，精准排单</a:t>
          </a:r>
          <a:endParaRPr lang="zh-CN" altLang="en-US" sz="1400" dirty="0">
            <a:latin typeface="+mj-ea"/>
            <a:ea typeface="+mj-ea"/>
          </a:endParaRPr>
        </a:p>
      </dgm:t>
    </dgm:pt>
    <dgm:pt modelId="{5F34572F-9164-4021-88E7-8EF143FCDFE8}" type="parTrans" cxnId="{1358CE67-2E38-4390-8D6C-35DB6A7EEC9B}">
      <dgm:prSet/>
      <dgm:spPr/>
      <dgm:t>
        <a:bodyPr/>
        <a:lstStyle/>
        <a:p>
          <a:endParaRPr lang="zh-CN" altLang="en-US"/>
        </a:p>
      </dgm:t>
    </dgm:pt>
    <dgm:pt modelId="{6DDCFC99-4417-43E2-BBCF-F543805413F5}" type="sibTrans" cxnId="{1358CE67-2E38-4390-8D6C-35DB6A7EEC9B}">
      <dgm:prSet/>
      <dgm:spPr/>
      <dgm:t>
        <a:bodyPr/>
        <a:lstStyle/>
        <a:p>
          <a:endParaRPr lang="zh-CN" altLang="en-US"/>
        </a:p>
      </dgm:t>
    </dgm:pt>
    <dgm:pt modelId="{0DE7068B-5362-4D1A-8069-CEB589DA3964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盘活面料库存</a:t>
          </a:r>
          <a:endParaRPr lang="zh-CN" altLang="en-US" sz="1400" dirty="0">
            <a:latin typeface="+mj-ea"/>
            <a:ea typeface="+mj-ea"/>
          </a:endParaRPr>
        </a:p>
      </dgm:t>
    </dgm:pt>
    <dgm:pt modelId="{EF01EEC1-E7EF-486B-975F-CF6F9238A376}" type="parTrans" cxnId="{5FA9268C-DB55-4005-A744-F6477EDB5377}">
      <dgm:prSet/>
      <dgm:spPr/>
      <dgm:t>
        <a:bodyPr/>
        <a:lstStyle/>
        <a:p>
          <a:endParaRPr lang="zh-CN" altLang="en-US"/>
        </a:p>
      </dgm:t>
    </dgm:pt>
    <dgm:pt modelId="{E27BF009-1D91-4B05-A7C1-D2B597F7F9C2}" type="sibTrans" cxnId="{5FA9268C-DB55-4005-A744-F6477EDB5377}">
      <dgm:prSet/>
      <dgm:spPr/>
      <dgm:t>
        <a:bodyPr/>
        <a:lstStyle/>
        <a:p>
          <a:endParaRPr lang="zh-CN" altLang="en-US"/>
        </a:p>
      </dgm:t>
    </dgm:pt>
    <dgm:pt modelId="{34AD5EB8-DCCD-41B4-A749-52F6AC53FCEE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精准的版型</a:t>
          </a:r>
          <a:r>
            <a:rPr lang="en-US" altLang="zh-CN" sz="1400" dirty="0" smtClean="0">
              <a:latin typeface="+mj-ea"/>
              <a:ea typeface="+mj-ea"/>
            </a:rPr>
            <a:t>/</a:t>
          </a:r>
          <a:r>
            <a:rPr lang="zh-CN" altLang="en-US" sz="1400" dirty="0" smtClean="0">
              <a:latin typeface="+mj-ea"/>
              <a:ea typeface="+mj-ea"/>
            </a:rPr>
            <a:t>廓形</a:t>
          </a:r>
          <a:endParaRPr lang="zh-CN" altLang="en-US" sz="1400" dirty="0">
            <a:latin typeface="+mj-ea"/>
            <a:ea typeface="+mj-ea"/>
          </a:endParaRPr>
        </a:p>
      </dgm:t>
    </dgm:pt>
    <dgm:pt modelId="{FD979BC6-4FC5-4670-A864-CF6470BEB0AD}" type="parTrans" cxnId="{2BA5FBED-0A88-4511-A6FB-B137011BEF3A}">
      <dgm:prSet/>
      <dgm:spPr/>
      <dgm:t>
        <a:bodyPr/>
        <a:lstStyle/>
        <a:p>
          <a:endParaRPr lang="zh-CN" altLang="en-US"/>
        </a:p>
      </dgm:t>
    </dgm:pt>
    <dgm:pt modelId="{BBD00702-D5B6-4EB0-8066-0EC101538C48}" type="sibTrans" cxnId="{2BA5FBED-0A88-4511-A6FB-B137011BEF3A}">
      <dgm:prSet/>
      <dgm:spPr/>
      <dgm:t>
        <a:bodyPr/>
        <a:lstStyle/>
        <a:p>
          <a:endParaRPr lang="zh-CN" altLang="en-US"/>
        </a:p>
      </dgm:t>
    </dgm:pt>
    <dgm:pt modelId="{C316122E-B639-48BA-9792-2747B0401C99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高品质商品</a:t>
          </a:r>
          <a:endParaRPr lang="zh-CN" altLang="en-US" sz="1400" dirty="0">
            <a:latin typeface="+mj-ea"/>
            <a:ea typeface="+mj-ea"/>
          </a:endParaRPr>
        </a:p>
      </dgm:t>
    </dgm:pt>
    <dgm:pt modelId="{35EBA4EE-9B6C-46B2-934D-19CDF1165638}" type="parTrans" cxnId="{7BCE43A6-C91E-4F98-BDBB-CEAD54BD3B3A}">
      <dgm:prSet/>
      <dgm:spPr/>
      <dgm:t>
        <a:bodyPr/>
        <a:lstStyle/>
        <a:p>
          <a:endParaRPr lang="zh-CN" altLang="en-US"/>
        </a:p>
      </dgm:t>
    </dgm:pt>
    <dgm:pt modelId="{FE7D123A-48B0-4152-9EAA-8386DF02F113}" type="sibTrans" cxnId="{7BCE43A6-C91E-4F98-BDBB-CEAD54BD3B3A}">
      <dgm:prSet/>
      <dgm:spPr/>
      <dgm:t>
        <a:bodyPr/>
        <a:lstStyle/>
        <a:p>
          <a:endParaRPr lang="zh-CN" altLang="en-US"/>
        </a:p>
      </dgm:t>
    </dgm:pt>
    <dgm:pt modelId="{DF176FDC-4E14-409E-B110-C231F0782026}">
      <dgm:prSet phldrT="[文本]" custT="1"/>
      <dgm:spPr/>
      <dgm:t>
        <a:bodyPr/>
        <a:lstStyle/>
        <a:p>
          <a:r>
            <a:rPr lang="zh-CN" altLang="en-US" sz="1400" dirty="0" smtClean="0">
              <a:latin typeface="+mj-ea"/>
              <a:ea typeface="+mj-ea"/>
            </a:rPr>
            <a:t>成本最小化</a:t>
          </a:r>
          <a:r>
            <a:rPr lang="en-US" altLang="zh-CN" sz="1400" dirty="0" smtClean="0">
              <a:latin typeface="+mj-ea"/>
              <a:ea typeface="+mj-ea"/>
            </a:rPr>
            <a:t>/</a:t>
          </a:r>
          <a:r>
            <a:rPr lang="zh-CN" altLang="en-US" sz="1400" dirty="0" smtClean="0">
              <a:latin typeface="+mj-ea"/>
              <a:ea typeface="+mj-ea"/>
            </a:rPr>
            <a:t>定价体系合理化</a:t>
          </a:r>
          <a:endParaRPr lang="zh-CN" altLang="en-US" sz="1400" dirty="0">
            <a:latin typeface="+mj-ea"/>
            <a:ea typeface="+mj-ea"/>
          </a:endParaRPr>
        </a:p>
      </dgm:t>
    </dgm:pt>
    <dgm:pt modelId="{E5B59CB2-94CB-4690-A6CF-1E33497924C9}" type="parTrans" cxnId="{011C57B3-9462-42CD-995D-AC93B1A6988A}">
      <dgm:prSet/>
      <dgm:spPr/>
      <dgm:t>
        <a:bodyPr/>
        <a:lstStyle/>
        <a:p>
          <a:endParaRPr lang="zh-CN" altLang="en-US"/>
        </a:p>
      </dgm:t>
    </dgm:pt>
    <dgm:pt modelId="{CA3AB14C-3890-4BD2-B676-31DC035CD94E}" type="sibTrans" cxnId="{011C57B3-9462-42CD-995D-AC93B1A6988A}">
      <dgm:prSet/>
      <dgm:spPr/>
      <dgm:t>
        <a:bodyPr/>
        <a:lstStyle/>
        <a:p>
          <a:endParaRPr lang="zh-CN" altLang="en-US"/>
        </a:p>
      </dgm:t>
    </dgm:pt>
    <dgm:pt modelId="{853B9EDD-D212-41C9-8CCC-FAE4F0800559}">
      <dgm:prSet custT="1"/>
      <dgm:spPr/>
      <dgm:t>
        <a:bodyPr/>
        <a:lstStyle/>
        <a:p>
          <a:r>
            <a:rPr lang="zh-CN" altLang="en-US" sz="1400" b="1" u="sng" dirty="0" smtClean="0">
              <a:latin typeface="+mj-ea"/>
              <a:ea typeface="+mj-ea"/>
            </a:rPr>
            <a:t>快速流通、快进快出</a:t>
          </a:r>
          <a:endParaRPr lang="zh-CN" altLang="en-US" sz="1400" b="1" u="sng" dirty="0">
            <a:latin typeface="+mj-ea"/>
            <a:ea typeface="+mj-ea"/>
          </a:endParaRPr>
        </a:p>
      </dgm:t>
    </dgm:pt>
    <dgm:pt modelId="{60D42FF6-390A-4F88-8AC8-2697597A93FE}" type="parTrans" cxnId="{9A4AFD5B-28CD-4E55-9BA2-D94B43A28377}">
      <dgm:prSet/>
      <dgm:spPr/>
      <dgm:t>
        <a:bodyPr/>
        <a:lstStyle/>
        <a:p>
          <a:endParaRPr lang="zh-CN" altLang="en-US"/>
        </a:p>
      </dgm:t>
    </dgm:pt>
    <dgm:pt modelId="{A45E36E3-E899-4483-B528-578EAE3FC8F2}" type="sibTrans" cxnId="{9A4AFD5B-28CD-4E55-9BA2-D94B43A28377}">
      <dgm:prSet/>
      <dgm:spPr/>
      <dgm:t>
        <a:bodyPr/>
        <a:lstStyle/>
        <a:p>
          <a:endParaRPr lang="zh-CN" altLang="en-US"/>
        </a:p>
      </dgm:t>
    </dgm:pt>
    <dgm:pt modelId="{C487455C-0832-4AC8-A578-ED4C0ABB59BB}">
      <dgm:prSet phldrT="[文本]" custT="1"/>
      <dgm:spPr/>
      <dgm:t>
        <a:bodyPr/>
        <a:lstStyle/>
        <a:p>
          <a:endParaRPr lang="zh-CN" altLang="en-US" sz="1600" dirty="0">
            <a:latin typeface="+mj-ea"/>
            <a:ea typeface="+mj-ea"/>
          </a:endParaRPr>
        </a:p>
      </dgm:t>
    </dgm:pt>
    <dgm:pt modelId="{808C4383-1F7A-45DB-B058-D52E7BFE1852}" type="sibTrans" cxnId="{835A26C8-06A3-4898-A4CD-3B00868324D7}">
      <dgm:prSet/>
      <dgm:spPr/>
      <dgm:t>
        <a:bodyPr/>
        <a:lstStyle/>
        <a:p>
          <a:endParaRPr lang="zh-CN" altLang="en-US"/>
        </a:p>
      </dgm:t>
    </dgm:pt>
    <dgm:pt modelId="{5155DFA7-6741-4AD2-A083-5B1099041F37}" type="parTrans" cxnId="{835A26C8-06A3-4898-A4CD-3B00868324D7}">
      <dgm:prSet/>
      <dgm:spPr/>
      <dgm:t>
        <a:bodyPr/>
        <a:lstStyle/>
        <a:p>
          <a:endParaRPr lang="zh-CN" altLang="en-US"/>
        </a:p>
      </dgm:t>
    </dgm:pt>
    <dgm:pt modelId="{8F6A1A6B-AAAE-405E-9934-3E121B9C0308}">
      <dgm:prSet custT="1"/>
      <dgm:spPr/>
      <dgm:t>
        <a:bodyPr/>
        <a:lstStyle/>
        <a:p>
          <a:r>
            <a:rPr lang="zh-CN" altLang="en-US" sz="1600" dirty="0" smtClean="0">
              <a:latin typeface="+mj-ea"/>
              <a:ea typeface="+mj-ea"/>
            </a:rPr>
            <a:t>快速清理</a:t>
          </a:r>
          <a:endParaRPr lang="zh-CN" altLang="en-US" sz="1600" dirty="0">
            <a:latin typeface="+mj-ea"/>
            <a:ea typeface="+mj-ea"/>
          </a:endParaRPr>
        </a:p>
      </dgm:t>
    </dgm:pt>
    <dgm:pt modelId="{124ACAEE-0EC0-4930-9A25-DCE42F4E0145}" type="parTrans" cxnId="{F9E954D5-FA4D-4864-9AFD-81CC4CCDECFA}">
      <dgm:prSet/>
      <dgm:spPr/>
      <dgm:t>
        <a:bodyPr/>
        <a:lstStyle/>
        <a:p>
          <a:endParaRPr lang="zh-CN" altLang="en-US"/>
        </a:p>
      </dgm:t>
    </dgm:pt>
    <dgm:pt modelId="{72EA9C81-60A8-495A-8ABC-0B2D34C60B0A}" type="sibTrans" cxnId="{F9E954D5-FA4D-4864-9AFD-81CC4CCDECFA}">
      <dgm:prSet/>
      <dgm:spPr/>
      <dgm:t>
        <a:bodyPr/>
        <a:lstStyle/>
        <a:p>
          <a:endParaRPr lang="zh-CN" altLang="en-US"/>
        </a:p>
      </dgm:t>
    </dgm:pt>
    <dgm:pt modelId="{6C415156-736A-460E-809E-AB2CFB47BAE3}" type="pres">
      <dgm:prSet presAssocID="{B8E54FAD-2745-44C0-BE17-7648A0F95A91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EBB6D2-90AB-4641-A348-F69D43C95916}" type="pres">
      <dgm:prSet presAssocID="{6C0A6B99-E33D-4A91-82A5-EA9113191DBD}" presName="composite" presStyleCnt="0"/>
      <dgm:spPr/>
    </dgm:pt>
    <dgm:pt modelId="{63CCF642-69F0-424C-BA89-F1B322F7FEE4}" type="pres">
      <dgm:prSet presAssocID="{6C0A6B99-E33D-4A91-82A5-EA9113191DBD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F0797D-47B7-47FB-81E0-607FBA5BEAA1}" type="pres">
      <dgm:prSet presAssocID="{6C0A6B99-E33D-4A91-82A5-EA9113191DBD}" presName="parSh" presStyleLbl="node1" presStyleIdx="0" presStyleCnt="4" custLinFactNeighborX="-80" custLinFactNeighborY="-1316"/>
      <dgm:spPr/>
      <dgm:t>
        <a:bodyPr/>
        <a:lstStyle/>
        <a:p>
          <a:endParaRPr lang="zh-CN" altLang="en-US"/>
        </a:p>
      </dgm:t>
    </dgm:pt>
    <dgm:pt modelId="{389A4C03-423E-4CFA-A872-6D0DC0AA7A95}" type="pres">
      <dgm:prSet presAssocID="{6C0A6B99-E33D-4A91-82A5-EA9113191DBD}" presName="desTx" presStyleLbl="fgAcc1" presStyleIdx="0" presStyleCnt="4" custScaleY="101754" custLinFactNeighborY="48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F71F8-DFCF-4B29-877F-95DF0270E6B9}" type="pres">
      <dgm:prSet presAssocID="{B30E5E12-8788-43C6-B690-1806E4D1AA13}" presName="sibTrans" presStyleLbl="sibTrans2D1" presStyleIdx="0" presStyleCnt="3"/>
      <dgm:spPr/>
      <dgm:t>
        <a:bodyPr/>
        <a:lstStyle/>
        <a:p>
          <a:endParaRPr lang="zh-CN" altLang="en-US"/>
        </a:p>
      </dgm:t>
    </dgm:pt>
    <dgm:pt modelId="{203AF129-0182-44E8-A814-0B9D24DCC90C}" type="pres">
      <dgm:prSet presAssocID="{B30E5E12-8788-43C6-B690-1806E4D1AA13}" presName="connTx" presStyleLbl="sibTrans2D1" presStyleIdx="0" presStyleCnt="3"/>
      <dgm:spPr/>
      <dgm:t>
        <a:bodyPr/>
        <a:lstStyle/>
        <a:p>
          <a:endParaRPr lang="zh-CN" altLang="en-US"/>
        </a:p>
      </dgm:t>
    </dgm:pt>
    <dgm:pt modelId="{AE68D681-1EA9-44FD-8268-03A7107692AD}" type="pres">
      <dgm:prSet presAssocID="{02243F52-551A-436E-8B5B-2454085CE064}" presName="composite" presStyleCnt="0"/>
      <dgm:spPr/>
    </dgm:pt>
    <dgm:pt modelId="{FBC7855F-D14D-46E7-9912-ECF77546BB99}" type="pres">
      <dgm:prSet presAssocID="{02243F52-551A-436E-8B5B-2454085CE064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4AC1EF-B57F-4B53-91A6-38993BBB947D}" type="pres">
      <dgm:prSet presAssocID="{02243F52-551A-436E-8B5B-2454085CE064}" presName="parSh" presStyleLbl="node1" presStyleIdx="1" presStyleCnt="4" custLinFactNeighborX="-80" custLinFactNeighborY="-1316"/>
      <dgm:spPr/>
      <dgm:t>
        <a:bodyPr/>
        <a:lstStyle/>
        <a:p>
          <a:endParaRPr lang="zh-CN" altLang="en-US"/>
        </a:p>
      </dgm:t>
    </dgm:pt>
    <dgm:pt modelId="{07674423-BB21-49A3-A33A-3731AADACF7D}" type="pres">
      <dgm:prSet presAssocID="{02243F52-551A-436E-8B5B-2454085CE064}" presName="desTx" presStyleLbl="fgAcc1" presStyleIdx="1" presStyleCnt="4" custScaleX="100537" custScaleY="101754" custLinFactNeighborY="48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20B565-4B37-42F0-8D06-5C7BB1D2380E}" type="pres">
      <dgm:prSet presAssocID="{B20C64AD-1C51-4C1D-8B30-1FFA2F6D6A0F}" presName="sibTrans" presStyleLbl="sibTrans2D1" presStyleIdx="1" presStyleCnt="3"/>
      <dgm:spPr/>
      <dgm:t>
        <a:bodyPr/>
        <a:lstStyle/>
        <a:p>
          <a:endParaRPr lang="zh-CN" altLang="en-US"/>
        </a:p>
      </dgm:t>
    </dgm:pt>
    <dgm:pt modelId="{9FCE8B9D-EB27-478D-B947-1C1FD51EC57C}" type="pres">
      <dgm:prSet presAssocID="{B20C64AD-1C51-4C1D-8B30-1FFA2F6D6A0F}" presName="connTx" presStyleLbl="sibTrans2D1" presStyleIdx="1" presStyleCnt="3"/>
      <dgm:spPr/>
      <dgm:t>
        <a:bodyPr/>
        <a:lstStyle/>
        <a:p>
          <a:endParaRPr lang="zh-CN" altLang="en-US"/>
        </a:p>
      </dgm:t>
    </dgm:pt>
    <dgm:pt modelId="{83E02FD8-1ECB-4C2E-9946-FB2EC2A848DA}" type="pres">
      <dgm:prSet presAssocID="{2253605F-9333-4290-A827-A71922F5D1D7}" presName="composite" presStyleCnt="0"/>
      <dgm:spPr/>
    </dgm:pt>
    <dgm:pt modelId="{BF4BA67D-33E8-4DD0-9FA1-0DC6C6D0FD64}" type="pres">
      <dgm:prSet presAssocID="{2253605F-9333-4290-A827-A71922F5D1D7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47C96B-4C65-409E-8209-99AEF384F18C}" type="pres">
      <dgm:prSet presAssocID="{2253605F-9333-4290-A827-A71922F5D1D7}" presName="parSh" presStyleLbl="node1" presStyleIdx="2" presStyleCnt="4" custLinFactNeighborX="-80" custLinFactNeighborY="-1316"/>
      <dgm:spPr/>
      <dgm:t>
        <a:bodyPr/>
        <a:lstStyle/>
        <a:p>
          <a:endParaRPr lang="zh-CN" altLang="en-US"/>
        </a:p>
      </dgm:t>
    </dgm:pt>
    <dgm:pt modelId="{208582E4-E55D-4485-B56A-81E9436F7E86}" type="pres">
      <dgm:prSet presAssocID="{2253605F-9333-4290-A827-A71922F5D1D7}" presName="desTx" presStyleLbl="fgAcc1" presStyleIdx="2" presStyleCnt="4" custScaleY="101754" custLinFactNeighborY="48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E6D798-D2CA-4637-9599-03B9DF45F0EE}" type="pres">
      <dgm:prSet presAssocID="{1146252E-5526-4AF7-B826-BB5B44DFA8C1}" presName="sibTrans" presStyleLbl="sibTrans2D1" presStyleIdx="2" presStyleCnt="3" custLinFactNeighborY="5742"/>
      <dgm:spPr/>
      <dgm:t>
        <a:bodyPr/>
        <a:lstStyle/>
        <a:p>
          <a:endParaRPr lang="zh-CN" altLang="en-US"/>
        </a:p>
      </dgm:t>
    </dgm:pt>
    <dgm:pt modelId="{EED5BE92-4D7D-471D-8ABB-AF18353D4A3D}" type="pres">
      <dgm:prSet presAssocID="{1146252E-5526-4AF7-B826-BB5B44DFA8C1}" presName="connTx" presStyleLbl="sibTrans2D1" presStyleIdx="2" presStyleCnt="3"/>
      <dgm:spPr/>
      <dgm:t>
        <a:bodyPr/>
        <a:lstStyle/>
        <a:p>
          <a:endParaRPr lang="zh-CN" altLang="en-US"/>
        </a:p>
      </dgm:t>
    </dgm:pt>
    <dgm:pt modelId="{59F26677-7DCC-464D-BD2A-E8A7E32457E7}" type="pres">
      <dgm:prSet presAssocID="{F9A8A8CD-ADA8-4654-96F8-DD7449C4D788}" presName="composite" presStyleCnt="0"/>
      <dgm:spPr/>
    </dgm:pt>
    <dgm:pt modelId="{7D9BCA7A-6D19-4B0D-B1AC-038E951E68B8}" type="pres">
      <dgm:prSet presAssocID="{F9A8A8CD-ADA8-4654-96F8-DD7449C4D788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CBA48F-17F8-4579-98CC-E88A4E10F399}" type="pres">
      <dgm:prSet presAssocID="{F9A8A8CD-ADA8-4654-96F8-DD7449C4D788}" presName="parSh" presStyleLbl="node1" presStyleIdx="3" presStyleCnt="4" custLinFactNeighborX="-80" custLinFactNeighborY="-5024"/>
      <dgm:spPr/>
      <dgm:t>
        <a:bodyPr/>
        <a:lstStyle/>
        <a:p>
          <a:endParaRPr lang="zh-CN" altLang="en-US"/>
        </a:p>
      </dgm:t>
    </dgm:pt>
    <dgm:pt modelId="{1E8309E8-7560-4163-8426-D489DBD31CD6}" type="pres">
      <dgm:prSet presAssocID="{F9A8A8CD-ADA8-4654-96F8-DD7449C4D788}" presName="desTx" presStyleLbl="fgAcc1" presStyleIdx="3" presStyleCnt="4" custScaleY="101754" custLinFactNeighborY="48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B9C2591-627E-467B-A890-EC41FA6F61EB}" srcId="{B8E54FAD-2745-44C0-BE17-7648A0F95A91}" destId="{6C0A6B99-E33D-4A91-82A5-EA9113191DBD}" srcOrd="0" destOrd="0" parTransId="{BA43FA2D-9951-4F80-848A-E2E1E03E7B82}" sibTransId="{B30E5E12-8788-43C6-B690-1806E4D1AA13}"/>
    <dgm:cxn modelId="{17B030EA-F8F8-4E53-AA96-F63FF286642C}" srcId="{F9A8A8CD-ADA8-4654-96F8-DD7449C4D788}" destId="{E18650D1-8490-479F-83AE-BD2612A6468A}" srcOrd="1" destOrd="0" parTransId="{856259D0-E57C-42B0-A877-2B37F5FE12C7}" sibTransId="{ED9C4038-CB89-42AC-B9B1-19E89F268280}"/>
    <dgm:cxn modelId="{C62EA1DD-9C62-4406-A428-4D508EDB4E35}" type="presOf" srcId="{CB9E9ECB-F5CD-4100-AA83-5E1270F2EE3C}" destId="{389A4C03-423E-4CFA-A872-6D0DC0AA7A95}" srcOrd="0" destOrd="3" presId="urn:microsoft.com/office/officeart/2005/8/layout/process3"/>
    <dgm:cxn modelId="{93A2C826-FC2C-41A7-B1DF-BF9B80A62378}" type="presOf" srcId="{B8E54FAD-2745-44C0-BE17-7648A0F95A91}" destId="{6C415156-736A-460E-809E-AB2CFB47BAE3}" srcOrd="0" destOrd="0" presId="urn:microsoft.com/office/officeart/2005/8/layout/process3"/>
    <dgm:cxn modelId="{F5DB20F8-630E-4670-909B-C0B7252F1930}" type="presOf" srcId="{01C017C9-E33F-4C82-B256-315475072E9C}" destId="{208582E4-E55D-4485-B56A-81E9436F7E86}" srcOrd="0" destOrd="2" presId="urn:microsoft.com/office/officeart/2005/8/layout/process3"/>
    <dgm:cxn modelId="{7FE76E96-3824-4DAF-BABE-CE0CF6B02E35}" type="presOf" srcId="{07723BC7-C99F-4139-9CF5-FFDE0377D93B}" destId="{1E8309E8-7560-4163-8426-D489DBD31CD6}" srcOrd="0" destOrd="5" presId="urn:microsoft.com/office/officeart/2005/8/layout/process3"/>
    <dgm:cxn modelId="{E14EEC6C-7D0E-4227-AC1C-ED3C1687AF9C}" type="presOf" srcId="{0DE7068B-5362-4D1A-8069-CEB589DA3964}" destId="{208582E4-E55D-4485-B56A-81E9436F7E86}" srcOrd="0" destOrd="3" presId="urn:microsoft.com/office/officeart/2005/8/layout/process3"/>
    <dgm:cxn modelId="{A599D51E-2CA8-4613-AEC4-5C11B86157F9}" srcId="{F9A8A8CD-ADA8-4654-96F8-DD7449C4D788}" destId="{5E68DB3A-5C03-4B18-87C1-468DAB8BD07C}" srcOrd="6" destOrd="0" parTransId="{4F477A60-D357-4BC0-8693-6C95C5DAD586}" sibTransId="{EE2E94A7-9656-4653-A9E8-FECBBB91E808}"/>
    <dgm:cxn modelId="{366E2D57-6238-4FA0-913F-C656B00ADF6C}" type="presOf" srcId="{B30E5E12-8788-43C6-B690-1806E4D1AA13}" destId="{4A2F71F8-DFCF-4B29-877F-95DF0270E6B9}" srcOrd="0" destOrd="0" presId="urn:microsoft.com/office/officeart/2005/8/layout/process3"/>
    <dgm:cxn modelId="{A0D320F2-1FC0-4E1B-8A0F-448B1154306C}" type="presOf" srcId="{1146252E-5526-4AF7-B826-BB5B44DFA8C1}" destId="{EED5BE92-4D7D-471D-8ABB-AF18353D4A3D}" srcOrd="1" destOrd="0" presId="urn:microsoft.com/office/officeart/2005/8/layout/process3"/>
    <dgm:cxn modelId="{17CFA73B-4F83-46D0-8374-DB170FDE0090}" type="presOf" srcId="{6C0A6B99-E33D-4A91-82A5-EA9113191DBD}" destId="{63CCF642-69F0-424C-BA89-F1B322F7FEE4}" srcOrd="0" destOrd="0" presId="urn:microsoft.com/office/officeart/2005/8/layout/process3"/>
    <dgm:cxn modelId="{4970FB15-68F3-4142-9B5A-7240BCB0EE7A}" srcId="{F9A8A8CD-ADA8-4654-96F8-DD7449C4D788}" destId="{CD8A24A8-8587-4952-BC0C-6B6AA0086F7D}" srcOrd="3" destOrd="0" parTransId="{3758FA04-F1DF-44FB-8B6D-A888A4F9CE6E}" sibTransId="{D69873A6-E4B1-46FC-BCA0-963BB9D60D9D}"/>
    <dgm:cxn modelId="{98A7E040-C577-457E-82F0-A6EE250F90DF}" type="presOf" srcId="{985D09A6-A24F-46C6-A984-64449BAF82EE}" destId="{208582E4-E55D-4485-B56A-81E9436F7E86}" srcOrd="0" destOrd="1" presId="urn:microsoft.com/office/officeart/2005/8/layout/process3"/>
    <dgm:cxn modelId="{9C1AE5A6-2F92-4C7A-A53C-9DAAFF65BD19}" type="presOf" srcId="{725C3A8B-C2E0-4949-BD12-E01F97CA8627}" destId="{208582E4-E55D-4485-B56A-81E9436F7E86}" srcOrd="0" destOrd="0" presId="urn:microsoft.com/office/officeart/2005/8/layout/process3"/>
    <dgm:cxn modelId="{1B42E14F-A4EA-4CF4-8DCF-72514FFB9A57}" type="presOf" srcId="{02243F52-551A-436E-8B5B-2454085CE064}" destId="{1A4AC1EF-B57F-4B53-91A6-38993BBB947D}" srcOrd="1" destOrd="0" presId="urn:microsoft.com/office/officeart/2005/8/layout/process3"/>
    <dgm:cxn modelId="{B184E169-EB5C-4683-8E89-A7D863771353}" type="presOf" srcId="{E18650D1-8490-479F-83AE-BD2612A6468A}" destId="{1E8309E8-7560-4163-8426-D489DBD31CD6}" srcOrd="0" destOrd="1" presId="urn:microsoft.com/office/officeart/2005/8/layout/process3"/>
    <dgm:cxn modelId="{AEE66EBB-4DED-4E05-BF80-068ECD0EB2A6}" type="presOf" srcId="{5E68DB3A-5C03-4B18-87C1-468DAB8BD07C}" destId="{1E8309E8-7560-4163-8426-D489DBD31CD6}" srcOrd="0" destOrd="6" presId="urn:microsoft.com/office/officeart/2005/8/layout/process3"/>
    <dgm:cxn modelId="{3F1BC8B9-1EE6-4B74-8CE9-AE897082B1C1}" srcId="{2253605F-9333-4290-A827-A71922F5D1D7}" destId="{985D09A6-A24F-46C6-A984-64449BAF82EE}" srcOrd="1" destOrd="0" parTransId="{97674744-DBF6-4B06-9912-216801B12E29}" sibTransId="{52BFA4AA-AFE5-4DC7-85C3-B820D1977E50}"/>
    <dgm:cxn modelId="{B7E62CDA-BE95-4FD2-B44D-83DB7E8F4DAE}" type="presOf" srcId="{1209C31D-677D-46CE-8F3B-FC1BC7C4CB55}" destId="{389A4C03-423E-4CFA-A872-6D0DC0AA7A95}" srcOrd="0" destOrd="1" presId="urn:microsoft.com/office/officeart/2005/8/layout/process3"/>
    <dgm:cxn modelId="{FA8DEB54-2E2D-48D8-B10A-3F46FA15F3E3}" srcId="{6C0A6B99-E33D-4A91-82A5-EA9113191DBD}" destId="{1209C31D-677D-46CE-8F3B-FC1BC7C4CB55}" srcOrd="1" destOrd="0" parTransId="{7263289C-099C-4C9C-BEA5-DB58C849FCA8}" sibTransId="{51DA34FE-BC5D-4BFE-A741-586EF3241E12}"/>
    <dgm:cxn modelId="{ED662E1E-2541-4860-954A-6018BB569CFB}" srcId="{B8E54FAD-2745-44C0-BE17-7648A0F95A91}" destId="{02243F52-551A-436E-8B5B-2454085CE064}" srcOrd="1" destOrd="0" parTransId="{F0B4589C-E37C-4BEE-926D-1141EFD1AA51}" sibTransId="{B20C64AD-1C51-4C1D-8B30-1FFA2F6D6A0F}"/>
    <dgm:cxn modelId="{7E0253D6-AA60-4201-8C7B-177105A5D951}" type="presOf" srcId="{34AD5EB8-DCCD-41B4-A749-52F6AC53FCEE}" destId="{07674423-BB21-49A3-A33A-3731AADACF7D}" srcOrd="0" destOrd="4" presId="urn:microsoft.com/office/officeart/2005/8/layout/process3"/>
    <dgm:cxn modelId="{2C0BCA47-2175-4B18-8041-C8901EDED81B}" type="presOf" srcId="{1321AA0F-3FD4-4E40-888A-26F4216906DD}" destId="{07674423-BB21-49A3-A33A-3731AADACF7D}" srcOrd="0" destOrd="3" presId="urn:microsoft.com/office/officeart/2005/8/layout/process3"/>
    <dgm:cxn modelId="{835A26C8-06A3-4898-A4CD-3B00868324D7}" srcId="{02243F52-551A-436E-8B5B-2454085CE064}" destId="{C487455C-0832-4AC8-A578-ED4C0ABB59BB}" srcOrd="5" destOrd="0" parTransId="{5155DFA7-6741-4AD2-A083-5B1099041F37}" sibTransId="{808C4383-1F7A-45DB-B058-D52E7BFE1852}"/>
    <dgm:cxn modelId="{1358CE67-2E38-4390-8D6C-35DB6A7EEC9B}" srcId="{2253605F-9333-4290-A827-A71922F5D1D7}" destId="{01C017C9-E33F-4C82-B256-315475072E9C}" srcOrd="2" destOrd="0" parTransId="{5F34572F-9164-4021-88E7-8EF143FCDFE8}" sibTransId="{6DDCFC99-4417-43E2-BBCF-F543805413F5}"/>
    <dgm:cxn modelId="{971F8CF5-AD3C-4248-88CE-3ADA7CAF61A4}" srcId="{F9A8A8CD-ADA8-4654-96F8-DD7449C4D788}" destId="{07723BC7-C99F-4139-9CF5-FFDE0377D93B}" srcOrd="5" destOrd="0" parTransId="{0872E47C-8B9C-44D0-936B-510ACF522516}" sibTransId="{8CE9112B-267F-430A-9C64-3522221D4EFC}"/>
    <dgm:cxn modelId="{5FA9268C-DB55-4005-A744-F6477EDB5377}" srcId="{2253605F-9333-4290-A827-A71922F5D1D7}" destId="{0DE7068B-5362-4D1A-8069-CEB589DA3964}" srcOrd="3" destOrd="0" parTransId="{EF01EEC1-E7EF-486B-975F-CF6F9238A376}" sibTransId="{E27BF009-1D91-4B05-A7C1-D2B597F7F9C2}"/>
    <dgm:cxn modelId="{7A904D70-B9D3-43E4-8996-C171A9E48FD1}" type="presOf" srcId="{5CB73106-303C-4128-AC52-FD2C3758BAD7}" destId="{07674423-BB21-49A3-A33A-3731AADACF7D}" srcOrd="0" destOrd="1" presId="urn:microsoft.com/office/officeart/2005/8/layout/process3"/>
    <dgm:cxn modelId="{36E0A6ED-C528-46F1-AB1A-0F8DBC41FF95}" srcId="{F9A8A8CD-ADA8-4654-96F8-DD7449C4D788}" destId="{4BBFD565-EF14-4624-B855-944017099BF5}" srcOrd="2" destOrd="0" parTransId="{B3A024EE-DC05-41B5-97AC-D0BD1CE9716C}" sibTransId="{0EFB7261-85BA-43F5-A937-30D0CEBFD4C1}"/>
    <dgm:cxn modelId="{9A4AFD5B-28CD-4E55-9BA2-D94B43A28377}" srcId="{F9A8A8CD-ADA8-4654-96F8-DD7449C4D788}" destId="{853B9EDD-D212-41C9-8CCC-FAE4F0800559}" srcOrd="0" destOrd="0" parTransId="{60D42FF6-390A-4F88-8AC8-2697597A93FE}" sibTransId="{A45E36E3-E899-4483-B528-578EAE3FC8F2}"/>
    <dgm:cxn modelId="{C243CC70-63BE-43A5-9FC4-908E0A406725}" srcId="{6C0A6B99-E33D-4A91-82A5-EA9113191DBD}" destId="{5C27B337-8A6F-49E2-9B9C-BAEC17CF6B29}" srcOrd="4" destOrd="0" parTransId="{41075737-FF2F-4CD0-8464-42FAA1443A67}" sibTransId="{F6DD8DCA-9B49-4998-8C6F-456EB9AFE959}"/>
    <dgm:cxn modelId="{F2B98DB6-119E-43FD-8B9E-3791DC810C9E}" type="presOf" srcId="{4BBFD565-EF14-4624-B855-944017099BF5}" destId="{1E8309E8-7560-4163-8426-D489DBD31CD6}" srcOrd="0" destOrd="2" presId="urn:microsoft.com/office/officeart/2005/8/layout/process3"/>
    <dgm:cxn modelId="{A14AE3EC-EBC0-4761-B7F7-F55D4CD85E4C}" type="presOf" srcId="{380ACE72-CDEB-42F0-B8FD-29A6B4D463A7}" destId="{389A4C03-423E-4CFA-A872-6D0DC0AA7A95}" srcOrd="0" destOrd="2" presId="urn:microsoft.com/office/officeart/2005/8/layout/process3"/>
    <dgm:cxn modelId="{1F47C777-DECE-45F1-8177-410079D3B938}" type="presOf" srcId="{C487455C-0832-4AC8-A578-ED4C0ABB59BB}" destId="{07674423-BB21-49A3-A33A-3731AADACF7D}" srcOrd="0" destOrd="5" presId="urn:microsoft.com/office/officeart/2005/8/layout/process3"/>
    <dgm:cxn modelId="{00B24777-1A15-4149-AD03-88A2474858B3}" type="presOf" srcId="{F9A8A8CD-ADA8-4654-96F8-DD7449C4D788}" destId="{7D9BCA7A-6D19-4B0D-B1AC-038E951E68B8}" srcOrd="0" destOrd="0" presId="urn:microsoft.com/office/officeart/2005/8/layout/process3"/>
    <dgm:cxn modelId="{A4AA4F2D-1324-4157-8E55-42ADF9AE39A8}" type="presOf" srcId="{2253605F-9333-4290-A827-A71922F5D1D7}" destId="{BF4BA67D-33E8-4DD0-9FA1-0DC6C6D0FD64}" srcOrd="0" destOrd="0" presId="urn:microsoft.com/office/officeart/2005/8/layout/process3"/>
    <dgm:cxn modelId="{AC8C5166-A3AE-45ED-934D-EB6FE5702473}" type="presOf" srcId="{B30E5E12-8788-43C6-B690-1806E4D1AA13}" destId="{203AF129-0182-44E8-A814-0B9D24DCC90C}" srcOrd="1" destOrd="0" presId="urn:microsoft.com/office/officeart/2005/8/layout/process3"/>
    <dgm:cxn modelId="{8403B0B6-D576-4201-B1BD-2398DD11D753}" type="presOf" srcId="{FC09A0EF-C8FB-475B-845B-A3A0CEE475E1}" destId="{389A4C03-423E-4CFA-A872-6D0DC0AA7A95}" srcOrd="0" destOrd="5" presId="urn:microsoft.com/office/officeart/2005/8/layout/process3"/>
    <dgm:cxn modelId="{7BCE43A6-C91E-4F98-BDBB-CEAD54BD3B3A}" srcId="{2253605F-9333-4290-A827-A71922F5D1D7}" destId="{C316122E-B639-48BA-9792-2747B0401C99}" srcOrd="5" destOrd="0" parTransId="{35EBA4EE-9B6C-46B2-934D-19CDF1165638}" sibTransId="{FE7D123A-48B0-4152-9EAA-8386DF02F113}"/>
    <dgm:cxn modelId="{21005899-D928-4ABC-B538-FD474AE32138}" type="presOf" srcId="{5C27B337-8A6F-49E2-9B9C-BAEC17CF6B29}" destId="{389A4C03-423E-4CFA-A872-6D0DC0AA7A95}" srcOrd="0" destOrd="4" presId="urn:microsoft.com/office/officeart/2005/8/layout/process3"/>
    <dgm:cxn modelId="{BBDC0E86-D8E1-4402-BBF0-1F38CD520BC9}" srcId="{02243F52-551A-436E-8B5B-2454085CE064}" destId="{73D8349F-BF47-411A-9374-741E7DF46AB4}" srcOrd="0" destOrd="0" parTransId="{737CF6AF-ADDB-48AF-A243-4DDAB7256E1A}" sibTransId="{DD6DC18E-4DCF-426C-BAF9-FBC58CD2CC68}"/>
    <dgm:cxn modelId="{62AB6FAB-DB1F-467E-98A7-2FE736F89B60}" type="presOf" srcId="{1146252E-5526-4AF7-B826-BB5B44DFA8C1}" destId="{F4E6D798-D2CA-4637-9599-03B9DF45F0EE}" srcOrd="0" destOrd="0" presId="urn:microsoft.com/office/officeart/2005/8/layout/process3"/>
    <dgm:cxn modelId="{F9E954D5-FA4D-4864-9AFD-81CC4CCDECFA}" srcId="{F9A8A8CD-ADA8-4654-96F8-DD7449C4D788}" destId="{8F6A1A6B-AAAE-405E-9934-3E121B9C0308}" srcOrd="4" destOrd="0" parTransId="{124ACAEE-0EC0-4930-9A25-DCE42F4E0145}" sibTransId="{72EA9C81-60A8-495A-8ABC-0B2D34C60B0A}"/>
    <dgm:cxn modelId="{1420FA4B-25FE-48B7-846E-ED50F6AC70C4}" srcId="{02243F52-551A-436E-8B5B-2454085CE064}" destId="{1321AA0F-3FD4-4E40-888A-26F4216906DD}" srcOrd="3" destOrd="0" parTransId="{15F9460D-38B0-4A7E-BEA0-F5DBC75F7984}" sibTransId="{6F3D632F-2E14-4197-BFE1-60AE28D03AFA}"/>
    <dgm:cxn modelId="{2BA5FBED-0A88-4511-A6FB-B137011BEF3A}" srcId="{02243F52-551A-436E-8B5B-2454085CE064}" destId="{34AD5EB8-DCCD-41B4-A749-52F6AC53FCEE}" srcOrd="4" destOrd="0" parTransId="{FD979BC6-4FC5-4670-A864-CF6470BEB0AD}" sibTransId="{BBD00702-D5B6-4EB0-8066-0EC101538C48}"/>
    <dgm:cxn modelId="{F375EAD7-A38E-4B9F-B000-4C061739B29F}" srcId="{6C0A6B99-E33D-4A91-82A5-EA9113191DBD}" destId="{380ACE72-CDEB-42F0-B8FD-29A6B4D463A7}" srcOrd="2" destOrd="0" parTransId="{E3224B8D-9DCB-4BBD-84A8-B21C6DD5D7B4}" sibTransId="{F386AE00-920E-4B32-A444-5B938C625396}"/>
    <dgm:cxn modelId="{38471DB9-42AC-4580-BCA1-3C0DA73A90B8}" type="presOf" srcId="{02243F52-551A-436E-8B5B-2454085CE064}" destId="{FBC7855F-D14D-46E7-9912-ECF77546BB99}" srcOrd="0" destOrd="0" presId="urn:microsoft.com/office/officeart/2005/8/layout/process3"/>
    <dgm:cxn modelId="{5306F887-5832-42E0-9591-A025BCF45C00}" type="presOf" srcId="{B20C64AD-1C51-4C1D-8B30-1FFA2F6D6A0F}" destId="{9FCE8B9D-EB27-478D-B947-1C1FD51EC57C}" srcOrd="1" destOrd="0" presId="urn:microsoft.com/office/officeart/2005/8/layout/process3"/>
    <dgm:cxn modelId="{6AFC579D-91C7-4F82-BE39-A151885BCFEF}" srcId="{6C0A6B99-E33D-4A91-82A5-EA9113191DBD}" destId="{FC09A0EF-C8FB-475B-845B-A3A0CEE475E1}" srcOrd="5" destOrd="0" parTransId="{F49A7090-5AE1-490A-BF93-4F0A2CD79F87}" sibTransId="{5C9CFCFA-DB41-41E9-AD48-B7361B0013B8}"/>
    <dgm:cxn modelId="{43EC65C0-A089-46FC-9629-F2FC220F60C1}" type="presOf" srcId="{73D8349F-BF47-411A-9374-741E7DF46AB4}" destId="{07674423-BB21-49A3-A33A-3731AADACF7D}" srcOrd="0" destOrd="0" presId="urn:microsoft.com/office/officeart/2005/8/layout/process3"/>
    <dgm:cxn modelId="{F4820DDD-E78E-4011-849C-AFF28B036337}" type="presOf" srcId="{F9A8A8CD-ADA8-4654-96F8-DD7449C4D788}" destId="{39CBA48F-17F8-4579-98CC-E88A4E10F399}" srcOrd="1" destOrd="0" presId="urn:microsoft.com/office/officeart/2005/8/layout/process3"/>
    <dgm:cxn modelId="{19202523-E89A-49FC-90B5-5DAF68F89711}" type="presOf" srcId="{DF176FDC-4E14-409E-B110-C231F0782026}" destId="{208582E4-E55D-4485-B56A-81E9436F7E86}" srcOrd="0" destOrd="4" presId="urn:microsoft.com/office/officeart/2005/8/layout/process3"/>
    <dgm:cxn modelId="{68595A25-4646-4E37-ABA7-C5A4858F4DE4}" type="presOf" srcId="{B20C64AD-1C51-4C1D-8B30-1FFA2F6D6A0F}" destId="{6A20B565-4B37-42F0-8D06-5C7BB1D2380E}" srcOrd="0" destOrd="0" presId="urn:microsoft.com/office/officeart/2005/8/layout/process3"/>
    <dgm:cxn modelId="{13BFAD7F-D7AB-4986-BEA3-AB5C70C745A6}" srcId="{6C0A6B99-E33D-4A91-82A5-EA9113191DBD}" destId="{B1AC03D4-7802-4739-ABC7-6DC3A6C4E521}" srcOrd="0" destOrd="0" parTransId="{D7B7C3C6-86E4-444F-A19C-A9F8216E45DB}" sibTransId="{00948C91-C400-46EE-9759-E725C773BCDE}"/>
    <dgm:cxn modelId="{2BBDFB48-1AAF-4899-B18E-F6240EC0B451}" type="presOf" srcId="{C316122E-B639-48BA-9792-2747B0401C99}" destId="{208582E4-E55D-4485-B56A-81E9436F7E86}" srcOrd="0" destOrd="5" presId="urn:microsoft.com/office/officeart/2005/8/layout/process3"/>
    <dgm:cxn modelId="{95E3A2AB-891C-41BE-9709-41155E7DDE62}" type="presOf" srcId="{CD8A24A8-8587-4952-BC0C-6B6AA0086F7D}" destId="{1E8309E8-7560-4163-8426-D489DBD31CD6}" srcOrd="0" destOrd="3" presId="urn:microsoft.com/office/officeart/2005/8/layout/process3"/>
    <dgm:cxn modelId="{B19998D4-EFD1-4FE7-BDE9-4E3C0F642D03}" type="presOf" srcId="{2253605F-9333-4290-A827-A71922F5D1D7}" destId="{3447C96B-4C65-409E-8209-99AEF384F18C}" srcOrd="1" destOrd="0" presId="urn:microsoft.com/office/officeart/2005/8/layout/process3"/>
    <dgm:cxn modelId="{8E7A55BD-E45F-4806-B790-FCF111B5FE28}" type="presOf" srcId="{0FF7FDF4-B770-4586-8378-BC48FB451FAF}" destId="{07674423-BB21-49A3-A33A-3731AADACF7D}" srcOrd="0" destOrd="2" presId="urn:microsoft.com/office/officeart/2005/8/layout/process3"/>
    <dgm:cxn modelId="{B7D32ED4-F972-4EEC-8143-E32F5AB3A697}" type="presOf" srcId="{6C0A6B99-E33D-4A91-82A5-EA9113191DBD}" destId="{35F0797D-47B7-47FB-81E0-607FBA5BEAA1}" srcOrd="1" destOrd="0" presId="urn:microsoft.com/office/officeart/2005/8/layout/process3"/>
    <dgm:cxn modelId="{42175F83-795C-4A03-A6BF-5A4CE368732A}" srcId="{6C0A6B99-E33D-4A91-82A5-EA9113191DBD}" destId="{CB9E9ECB-F5CD-4100-AA83-5E1270F2EE3C}" srcOrd="3" destOrd="0" parTransId="{A4C2C3BD-71FC-49CA-B2E0-A1E625727CCA}" sibTransId="{69BF6AE7-9855-49E2-8A17-5E1FD65B78C9}"/>
    <dgm:cxn modelId="{011C57B3-9462-42CD-995D-AC93B1A6988A}" srcId="{2253605F-9333-4290-A827-A71922F5D1D7}" destId="{DF176FDC-4E14-409E-B110-C231F0782026}" srcOrd="4" destOrd="0" parTransId="{E5B59CB2-94CB-4690-A6CF-1E33497924C9}" sibTransId="{CA3AB14C-3890-4BD2-B676-31DC035CD94E}"/>
    <dgm:cxn modelId="{701EB6C2-A832-4D75-A474-7039F7103844}" type="presOf" srcId="{B1AC03D4-7802-4739-ABC7-6DC3A6C4E521}" destId="{389A4C03-423E-4CFA-A872-6D0DC0AA7A95}" srcOrd="0" destOrd="0" presId="urn:microsoft.com/office/officeart/2005/8/layout/process3"/>
    <dgm:cxn modelId="{1A0A7240-ACAB-474E-840C-756F4CC31DD4}" srcId="{2253605F-9333-4290-A827-A71922F5D1D7}" destId="{725C3A8B-C2E0-4949-BD12-E01F97CA8627}" srcOrd="0" destOrd="0" parTransId="{4BAAB774-0D8A-4E63-87AB-C1367115C2DE}" sibTransId="{F3BC9A9D-4169-4B6E-BFDC-47FEC71F7F6A}"/>
    <dgm:cxn modelId="{B7157537-26AB-4D79-87DD-2964479CC909}" type="presOf" srcId="{8F6A1A6B-AAAE-405E-9934-3E121B9C0308}" destId="{1E8309E8-7560-4163-8426-D489DBD31CD6}" srcOrd="0" destOrd="4" presId="urn:microsoft.com/office/officeart/2005/8/layout/process3"/>
    <dgm:cxn modelId="{66A06327-B428-467D-BF84-54A4C7201899}" srcId="{02243F52-551A-436E-8B5B-2454085CE064}" destId="{0FF7FDF4-B770-4586-8378-BC48FB451FAF}" srcOrd="2" destOrd="0" parTransId="{408F6EA3-DB61-45F4-BA7B-BEABAAC02EFC}" sibTransId="{E35F10F1-9746-4C06-9079-8732B9F49D49}"/>
    <dgm:cxn modelId="{FF0F6BC0-E420-418B-BC3F-6C4999CF6E39}" srcId="{02243F52-551A-436E-8B5B-2454085CE064}" destId="{5CB73106-303C-4128-AC52-FD2C3758BAD7}" srcOrd="1" destOrd="0" parTransId="{30306572-5C55-47DF-8661-9B3C37B91615}" sibTransId="{625C1253-4DD8-4841-B49F-05E41E220D94}"/>
    <dgm:cxn modelId="{00CF5D5B-593F-4CA5-B0FE-BF4FE01ED14F}" srcId="{B8E54FAD-2745-44C0-BE17-7648A0F95A91}" destId="{F9A8A8CD-ADA8-4654-96F8-DD7449C4D788}" srcOrd="3" destOrd="0" parTransId="{79731A09-8473-41D2-9302-A65859AD824E}" sibTransId="{A594CDF6-D982-4BDB-B863-984E7A07BEDE}"/>
    <dgm:cxn modelId="{AA7D2D45-0FE1-4602-AD4D-FBCEDF63CC59}" type="presOf" srcId="{853B9EDD-D212-41C9-8CCC-FAE4F0800559}" destId="{1E8309E8-7560-4163-8426-D489DBD31CD6}" srcOrd="0" destOrd="0" presId="urn:microsoft.com/office/officeart/2005/8/layout/process3"/>
    <dgm:cxn modelId="{60D75832-84DD-4AC9-B60D-CBF4992326C2}" srcId="{B8E54FAD-2745-44C0-BE17-7648A0F95A91}" destId="{2253605F-9333-4290-A827-A71922F5D1D7}" srcOrd="2" destOrd="0" parTransId="{109145AA-9225-48AA-B0E1-27CD38BDA4D5}" sibTransId="{1146252E-5526-4AF7-B826-BB5B44DFA8C1}"/>
    <dgm:cxn modelId="{85F84C3F-8344-4F06-98BF-A08A30D25CEA}" type="presParOf" srcId="{6C415156-736A-460E-809E-AB2CFB47BAE3}" destId="{0CEBB6D2-90AB-4641-A348-F69D43C95916}" srcOrd="0" destOrd="0" presId="urn:microsoft.com/office/officeart/2005/8/layout/process3"/>
    <dgm:cxn modelId="{2D7DE0E2-57D5-46DB-937B-14C085864220}" type="presParOf" srcId="{0CEBB6D2-90AB-4641-A348-F69D43C95916}" destId="{63CCF642-69F0-424C-BA89-F1B322F7FEE4}" srcOrd="0" destOrd="0" presId="urn:microsoft.com/office/officeart/2005/8/layout/process3"/>
    <dgm:cxn modelId="{80D74EDC-6BBE-4D4E-B97D-A814C8929BBB}" type="presParOf" srcId="{0CEBB6D2-90AB-4641-A348-F69D43C95916}" destId="{35F0797D-47B7-47FB-81E0-607FBA5BEAA1}" srcOrd="1" destOrd="0" presId="urn:microsoft.com/office/officeart/2005/8/layout/process3"/>
    <dgm:cxn modelId="{4A26ED85-0518-4429-96F9-0C457FC9721B}" type="presParOf" srcId="{0CEBB6D2-90AB-4641-A348-F69D43C95916}" destId="{389A4C03-423E-4CFA-A872-6D0DC0AA7A95}" srcOrd="2" destOrd="0" presId="urn:microsoft.com/office/officeart/2005/8/layout/process3"/>
    <dgm:cxn modelId="{EB7E8683-97EF-4225-AC48-037497523AC2}" type="presParOf" srcId="{6C415156-736A-460E-809E-AB2CFB47BAE3}" destId="{4A2F71F8-DFCF-4B29-877F-95DF0270E6B9}" srcOrd="1" destOrd="0" presId="urn:microsoft.com/office/officeart/2005/8/layout/process3"/>
    <dgm:cxn modelId="{4FDE1000-D236-41E9-8FCE-3723E595B8A7}" type="presParOf" srcId="{4A2F71F8-DFCF-4B29-877F-95DF0270E6B9}" destId="{203AF129-0182-44E8-A814-0B9D24DCC90C}" srcOrd="0" destOrd="0" presId="urn:microsoft.com/office/officeart/2005/8/layout/process3"/>
    <dgm:cxn modelId="{AA386C8A-A090-4848-B039-F40FC7ACE834}" type="presParOf" srcId="{6C415156-736A-460E-809E-AB2CFB47BAE3}" destId="{AE68D681-1EA9-44FD-8268-03A7107692AD}" srcOrd="2" destOrd="0" presId="urn:microsoft.com/office/officeart/2005/8/layout/process3"/>
    <dgm:cxn modelId="{2E4008A4-C764-4615-A470-E7F304222330}" type="presParOf" srcId="{AE68D681-1EA9-44FD-8268-03A7107692AD}" destId="{FBC7855F-D14D-46E7-9912-ECF77546BB99}" srcOrd="0" destOrd="0" presId="urn:microsoft.com/office/officeart/2005/8/layout/process3"/>
    <dgm:cxn modelId="{20B219E9-F7C6-437A-9EE2-40DBD444EF8D}" type="presParOf" srcId="{AE68D681-1EA9-44FD-8268-03A7107692AD}" destId="{1A4AC1EF-B57F-4B53-91A6-38993BBB947D}" srcOrd="1" destOrd="0" presId="urn:microsoft.com/office/officeart/2005/8/layout/process3"/>
    <dgm:cxn modelId="{CBFB69D0-5423-4687-9036-468EC66F86CB}" type="presParOf" srcId="{AE68D681-1EA9-44FD-8268-03A7107692AD}" destId="{07674423-BB21-49A3-A33A-3731AADACF7D}" srcOrd="2" destOrd="0" presId="urn:microsoft.com/office/officeart/2005/8/layout/process3"/>
    <dgm:cxn modelId="{D35F0D68-37D8-410C-85DB-C363D5839D02}" type="presParOf" srcId="{6C415156-736A-460E-809E-AB2CFB47BAE3}" destId="{6A20B565-4B37-42F0-8D06-5C7BB1D2380E}" srcOrd="3" destOrd="0" presId="urn:microsoft.com/office/officeart/2005/8/layout/process3"/>
    <dgm:cxn modelId="{043859A0-6D82-48CD-B713-6ECE69736520}" type="presParOf" srcId="{6A20B565-4B37-42F0-8D06-5C7BB1D2380E}" destId="{9FCE8B9D-EB27-478D-B947-1C1FD51EC57C}" srcOrd="0" destOrd="0" presId="urn:microsoft.com/office/officeart/2005/8/layout/process3"/>
    <dgm:cxn modelId="{37C5A4F7-71FA-49EA-BEFA-AE4F77A33025}" type="presParOf" srcId="{6C415156-736A-460E-809E-AB2CFB47BAE3}" destId="{83E02FD8-1ECB-4C2E-9946-FB2EC2A848DA}" srcOrd="4" destOrd="0" presId="urn:microsoft.com/office/officeart/2005/8/layout/process3"/>
    <dgm:cxn modelId="{810EDF3D-3E12-4DBF-B4B7-EC6296F91053}" type="presParOf" srcId="{83E02FD8-1ECB-4C2E-9946-FB2EC2A848DA}" destId="{BF4BA67D-33E8-4DD0-9FA1-0DC6C6D0FD64}" srcOrd="0" destOrd="0" presId="urn:microsoft.com/office/officeart/2005/8/layout/process3"/>
    <dgm:cxn modelId="{33663B5E-DFE5-4ED1-B31B-E38ADA3DAA7A}" type="presParOf" srcId="{83E02FD8-1ECB-4C2E-9946-FB2EC2A848DA}" destId="{3447C96B-4C65-409E-8209-99AEF384F18C}" srcOrd="1" destOrd="0" presId="urn:microsoft.com/office/officeart/2005/8/layout/process3"/>
    <dgm:cxn modelId="{7CB34D16-8B61-452D-98CB-0D6254F1FD24}" type="presParOf" srcId="{83E02FD8-1ECB-4C2E-9946-FB2EC2A848DA}" destId="{208582E4-E55D-4485-B56A-81E9436F7E86}" srcOrd="2" destOrd="0" presId="urn:microsoft.com/office/officeart/2005/8/layout/process3"/>
    <dgm:cxn modelId="{3A3495BD-F8E5-4BB7-9C61-A26AE1E8EB3B}" type="presParOf" srcId="{6C415156-736A-460E-809E-AB2CFB47BAE3}" destId="{F4E6D798-D2CA-4637-9599-03B9DF45F0EE}" srcOrd="5" destOrd="0" presId="urn:microsoft.com/office/officeart/2005/8/layout/process3"/>
    <dgm:cxn modelId="{16834069-8DCD-449F-A094-57FC43BF64B2}" type="presParOf" srcId="{F4E6D798-D2CA-4637-9599-03B9DF45F0EE}" destId="{EED5BE92-4D7D-471D-8ABB-AF18353D4A3D}" srcOrd="0" destOrd="0" presId="urn:microsoft.com/office/officeart/2005/8/layout/process3"/>
    <dgm:cxn modelId="{BDE68351-CCAD-438D-B4D6-204DC578ED02}" type="presParOf" srcId="{6C415156-736A-460E-809E-AB2CFB47BAE3}" destId="{59F26677-7DCC-464D-BD2A-E8A7E32457E7}" srcOrd="6" destOrd="0" presId="urn:microsoft.com/office/officeart/2005/8/layout/process3"/>
    <dgm:cxn modelId="{24CAA844-9ECD-45C0-8C4F-E4721969EE01}" type="presParOf" srcId="{59F26677-7DCC-464D-BD2A-E8A7E32457E7}" destId="{7D9BCA7A-6D19-4B0D-B1AC-038E951E68B8}" srcOrd="0" destOrd="0" presId="urn:microsoft.com/office/officeart/2005/8/layout/process3"/>
    <dgm:cxn modelId="{C395A600-FF36-4097-8333-793AD7021163}" type="presParOf" srcId="{59F26677-7DCC-464D-BD2A-E8A7E32457E7}" destId="{39CBA48F-17F8-4579-98CC-E88A4E10F399}" srcOrd="1" destOrd="0" presId="urn:microsoft.com/office/officeart/2005/8/layout/process3"/>
    <dgm:cxn modelId="{FE1FBA61-364D-4E43-959C-553FA050C1EF}" type="presParOf" srcId="{59F26677-7DCC-464D-BD2A-E8A7E32457E7}" destId="{1E8309E8-7560-4163-8426-D489DBD31CD6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DD4A6C-01D7-4053-8CC0-ECD9C372AF1B}">
      <dsp:nvSpPr>
        <dsp:cNvPr id="0" name=""/>
        <dsp:cNvSpPr/>
      </dsp:nvSpPr>
      <dsp:spPr>
        <a:xfrm rot="16200000">
          <a:off x="730534" y="-730534"/>
          <a:ext cx="2129051" cy="359011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数量</a:t>
          </a:r>
          <a:endParaRPr lang="zh-CN" altLang="en-US" sz="4200" kern="1200" dirty="0"/>
        </a:p>
      </dsp:txBody>
      <dsp:txXfrm rot="5400000">
        <a:off x="0" y="0"/>
        <a:ext cx="3590119" cy="1596788"/>
      </dsp:txXfrm>
    </dsp:sp>
    <dsp:sp modelId="{24EEB3ED-D12A-479C-A78F-C037B5FD535F}">
      <dsp:nvSpPr>
        <dsp:cNvPr id="0" name=""/>
        <dsp:cNvSpPr/>
      </dsp:nvSpPr>
      <dsp:spPr>
        <a:xfrm>
          <a:off x="3590119" y="0"/>
          <a:ext cx="3590119" cy="212905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时间</a:t>
          </a:r>
          <a:endParaRPr lang="zh-CN" altLang="en-US" sz="4200" kern="1200" dirty="0"/>
        </a:p>
      </dsp:txBody>
      <dsp:txXfrm>
        <a:off x="3590119" y="0"/>
        <a:ext cx="3590119" cy="1596788"/>
      </dsp:txXfrm>
    </dsp:sp>
    <dsp:sp modelId="{1F2BCF3D-E6BD-4F45-AC80-85F2153FBE13}">
      <dsp:nvSpPr>
        <dsp:cNvPr id="0" name=""/>
        <dsp:cNvSpPr/>
      </dsp:nvSpPr>
      <dsp:spPr>
        <a:xfrm rot="10800000">
          <a:off x="0" y="2129051"/>
          <a:ext cx="3590119" cy="212905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价格</a:t>
          </a:r>
          <a:endParaRPr lang="zh-CN" altLang="en-US" sz="4200" kern="1200" dirty="0"/>
        </a:p>
      </dsp:txBody>
      <dsp:txXfrm rot="10800000">
        <a:off x="0" y="2661313"/>
        <a:ext cx="3590119" cy="1596788"/>
      </dsp:txXfrm>
    </dsp:sp>
    <dsp:sp modelId="{390210E3-D54C-444C-A4F9-1990DAEFA9F8}">
      <dsp:nvSpPr>
        <dsp:cNvPr id="0" name=""/>
        <dsp:cNvSpPr/>
      </dsp:nvSpPr>
      <dsp:spPr>
        <a:xfrm rot="5400000">
          <a:off x="4320653" y="1398516"/>
          <a:ext cx="2129051" cy="359011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/>
            <a:t>地点</a:t>
          </a:r>
          <a:endParaRPr lang="zh-CN" altLang="en-US" sz="4200" kern="1200" dirty="0"/>
        </a:p>
      </dsp:txBody>
      <dsp:txXfrm rot="-5400000">
        <a:off x="3590120" y="2661313"/>
        <a:ext cx="3590119" cy="1596788"/>
      </dsp:txXfrm>
    </dsp:sp>
    <dsp:sp modelId="{FDCD1BAF-A9B5-4179-8193-6EC9F2DB5436}">
      <dsp:nvSpPr>
        <dsp:cNvPr id="0" name=""/>
        <dsp:cNvSpPr/>
      </dsp:nvSpPr>
      <dsp:spPr>
        <a:xfrm>
          <a:off x="2513083" y="1596788"/>
          <a:ext cx="2154071" cy="1064525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200" kern="1200" dirty="0" smtClean="0">
              <a:solidFill>
                <a:schemeClr val="bg2">
                  <a:lumMod val="50000"/>
                </a:schemeClr>
              </a:solidFill>
            </a:rPr>
            <a:t>快准狠</a:t>
          </a:r>
          <a:endParaRPr lang="zh-CN" altLang="en-US" sz="4200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2565049" y="1648754"/>
        <a:ext cx="2050139" cy="9605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F0797D-47B7-47FB-81E0-607FBA5BEAA1}">
      <dsp:nvSpPr>
        <dsp:cNvPr id="0" name=""/>
        <dsp:cNvSpPr/>
      </dsp:nvSpPr>
      <dsp:spPr>
        <a:xfrm>
          <a:off x="4456" y="141033"/>
          <a:ext cx="1907293" cy="110336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j-ea"/>
              <a:ea typeface="+mj-ea"/>
            </a:rPr>
            <a:t>企划：准</a:t>
          </a:r>
          <a:endParaRPr lang="zh-CN" altLang="en-US" sz="2400" b="1" kern="1200" dirty="0">
            <a:latin typeface="+mj-ea"/>
            <a:ea typeface="+mj-ea"/>
          </a:endParaRPr>
        </a:p>
      </dsp:txBody>
      <dsp:txXfrm>
        <a:off x="4456" y="141033"/>
        <a:ext cx="1907293" cy="735574"/>
      </dsp:txXfrm>
    </dsp:sp>
    <dsp:sp modelId="{389A4C03-423E-4CFA-A872-6D0DC0AA7A95}">
      <dsp:nvSpPr>
        <dsp:cNvPr id="0" name=""/>
        <dsp:cNvSpPr/>
      </dsp:nvSpPr>
      <dsp:spPr>
        <a:xfrm>
          <a:off x="396632" y="1016443"/>
          <a:ext cx="1907293" cy="3508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u="sng" kern="1200" dirty="0" smtClean="0">
              <a:latin typeface="+mj-ea"/>
              <a:ea typeface="+mj-ea"/>
            </a:rPr>
            <a:t>精准的单店企划</a:t>
          </a:r>
          <a:endParaRPr lang="zh-CN" altLang="en-US" sz="1400" b="1" u="sng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最佳的配销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最佳的宽度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最佳的深度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最佳的结构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合适</a:t>
          </a:r>
          <a:r>
            <a:rPr lang="zh-CN" altLang="en-US" sz="1400" kern="1200" dirty="0" smtClean="0">
              <a:latin typeface="+mj-ea"/>
              <a:ea typeface="+mj-ea"/>
            </a:rPr>
            <a:t>的满场</a:t>
          </a:r>
          <a:endParaRPr lang="zh-CN" altLang="en-US" sz="1400" kern="1200" dirty="0">
            <a:latin typeface="+mj-ea"/>
            <a:ea typeface="+mj-ea"/>
          </a:endParaRPr>
        </a:p>
      </dsp:txBody>
      <dsp:txXfrm>
        <a:off x="452495" y="1072306"/>
        <a:ext cx="1795567" cy="3396765"/>
      </dsp:txXfrm>
    </dsp:sp>
    <dsp:sp modelId="{4A2F71F8-DFCF-4B29-877F-95DF0270E6B9}">
      <dsp:nvSpPr>
        <dsp:cNvPr id="0" name=""/>
        <dsp:cNvSpPr/>
      </dsp:nvSpPr>
      <dsp:spPr>
        <a:xfrm>
          <a:off x="2200889" y="271390"/>
          <a:ext cx="612974" cy="474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2200889" y="366362"/>
        <a:ext cx="470516" cy="284917"/>
      </dsp:txXfrm>
    </dsp:sp>
    <dsp:sp modelId="{1A4AC1EF-B57F-4B53-91A6-38993BBB947D}">
      <dsp:nvSpPr>
        <dsp:cNvPr id="0" name=""/>
        <dsp:cNvSpPr/>
      </dsp:nvSpPr>
      <dsp:spPr>
        <a:xfrm>
          <a:off x="3068305" y="141033"/>
          <a:ext cx="1907293" cy="110336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102082"/>
            <a:satOff val="-1464"/>
            <a:lumOff val="85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j-ea"/>
              <a:ea typeface="+mj-ea"/>
            </a:rPr>
            <a:t>设计：准</a:t>
          </a:r>
          <a:endParaRPr lang="zh-CN" altLang="en-US" sz="2400" b="1" kern="1200" dirty="0">
            <a:latin typeface="+mj-ea"/>
            <a:ea typeface="+mj-ea"/>
          </a:endParaRPr>
        </a:p>
      </dsp:txBody>
      <dsp:txXfrm>
        <a:off x="3068305" y="141033"/>
        <a:ext cx="1907293" cy="735574"/>
      </dsp:txXfrm>
    </dsp:sp>
    <dsp:sp modelId="{07674423-BB21-49A3-A33A-3731AADACF7D}">
      <dsp:nvSpPr>
        <dsp:cNvPr id="0" name=""/>
        <dsp:cNvSpPr/>
      </dsp:nvSpPr>
      <dsp:spPr>
        <a:xfrm>
          <a:off x="3455360" y="1016443"/>
          <a:ext cx="1917536" cy="3508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102082"/>
              <a:satOff val="-1464"/>
              <a:lumOff val="85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u="sng" kern="1200" dirty="0" smtClean="0">
              <a:latin typeface="+mj-ea"/>
              <a:ea typeface="+mj-ea"/>
            </a:rPr>
            <a:t>精准研发</a:t>
          </a:r>
          <a:r>
            <a:rPr lang="zh-CN" altLang="en-US" sz="1400" b="1" u="sng" kern="1200" dirty="0" smtClean="0">
              <a:latin typeface="+mj-ea"/>
              <a:ea typeface="+mj-ea"/>
            </a:rPr>
            <a:t>，提升命中率</a:t>
          </a:r>
          <a:endParaRPr lang="zh-CN" altLang="en-US" sz="1400" b="1" u="sng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精准的款式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精准的面料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精准的颜色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精准的版型</a:t>
          </a:r>
          <a:r>
            <a:rPr lang="en-US" altLang="zh-CN" sz="1400" kern="1200" dirty="0" smtClean="0">
              <a:latin typeface="+mj-ea"/>
              <a:ea typeface="+mj-ea"/>
            </a:rPr>
            <a:t>/</a:t>
          </a:r>
          <a:r>
            <a:rPr lang="zh-CN" altLang="en-US" sz="1400" kern="1200" dirty="0" smtClean="0">
              <a:latin typeface="+mj-ea"/>
              <a:ea typeface="+mj-ea"/>
            </a:rPr>
            <a:t>廓形</a:t>
          </a:r>
          <a:endParaRPr lang="zh-CN" altLang="en-US" sz="14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 dirty="0">
            <a:latin typeface="+mj-ea"/>
            <a:ea typeface="+mj-ea"/>
          </a:endParaRPr>
        </a:p>
      </dsp:txBody>
      <dsp:txXfrm>
        <a:off x="3511523" y="1072606"/>
        <a:ext cx="1805210" cy="3396165"/>
      </dsp:txXfrm>
    </dsp:sp>
    <dsp:sp modelId="{6A20B565-4B37-42F0-8D06-5C7BB1D2380E}">
      <dsp:nvSpPr>
        <dsp:cNvPr id="0" name=""/>
        <dsp:cNvSpPr/>
      </dsp:nvSpPr>
      <dsp:spPr>
        <a:xfrm>
          <a:off x="5266018" y="271390"/>
          <a:ext cx="615688" cy="474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53150"/>
            <a:satOff val="-2127"/>
            <a:lumOff val="1147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5266018" y="366362"/>
        <a:ext cx="473230" cy="284917"/>
      </dsp:txXfrm>
    </dsp:sp>
    <dsp:sp modelId="{3447C96B-4C65-409E-8209-99AEF384F18C}">
      <dsp:nvSpPr>
        <dsp:cNvPr id="0" name=""/>
        <dsp:cNvSpPr/>
      </dsp:nvSpPr>
      <dsp:spPr>
        <a:xfrm>
          <a:off x="6137276" y="141033"/>
          <a:ext cx="1907293" cy="110336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204164"/>
            <a:satOff val="-2928"/>
            <a:lumOff val="170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j-ea"/>
              <a:ea typeface="+mj-ea"/>
            </a:rPr>
            <a:t>生产</a:t>
          </a:r>
          <a:r>
            <a:rPr lang="en-US" altLang="zh-CN" sz="2400" b="1" kern="1200" dirty="0" smtClean="0">
              <a:latin typeface="+mj-ea"/>
              <a:ea typeface="+mj-ea"/>
            </a:rPr>
            <a:t>: </a:t>
          </a:r>
          <a:r>
            <a:rPr lang="zh-CN" altLang="en-US" sz="2400" b="1" kern="1200" dirty="0" smtClean="0">
              <a:latin typeface="+mj-ea"/>
              <a:ea typeface="+mj-ea"/>
            </a:rPr>
            <a:t>快</a:t>
          </a:r>
          <a:endParaRPr lang="zh-CN" altLang="en-US" sz="2400" b="1" kern="1200" dirty="0">
            <a:latin typeface="+mj-ea"/>
            <a:ea typeface="+mj-ea"/>
          </a:endParaRPr>
        </a:p>
      </dsp:txBody>
      <dsp:txXfrm>
        <a:off x="6137276" y="141033"/>
        <a:ext cx="1907293" cy="735574"/>
      </dsp:txXfrm>
    </dsp:sp>
    <dsp:sp modelId="{208582E4-E55D-4485-B56A-81E9436F7E86}">
      <dsp:nvSpPr>
        <dsp:cNvPr id="0" name=""/>
        <dsp:cNvSpPr/>
      </dsp:nvSpPr>
      <dsp:spPr>
        <a:xfrm>
          <a:off x="6529452" y="1016443"/>
          <a:ext cx="1907293" cy="3508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204164"/>
              <a:satOff val="-2928"/>
              <a:lumOff val="1707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u="sng" kern="1200" dirty="0" smtClean="0">
              <a:latin typeface="+mj-ea"/>
              <a:ea typeface="+mj-ea"/>
            </a:rPr>
            <a:t>加速回单，</a:t>
          </a:r>
          <a:r>
            <a:rPr lang="zh-CN" altLang="en-US" sz="1400" b="1" u="sng" kern="1200" dirty="0" smtClean="0">
              <a:latin typeface="+mj-ea"/>
              <a:ea typeface="+mj-ea"/>
            </a:rPr>
            <a:t>缩短供应周期</a:t>
          </a:r>
          <a:endParaRPr lang="zh-CN" altLang="en-US" sz="1400" b="1" u="sng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计划先行</a:t>
          </a:r>
          <a:r>
            <a:rPr lang="en-US" altLang="zh-CN" sz="1400" kern="1200" dirty="0" smtClean="0">
              <a:latin typeface="+mj-ea"/>
              <a:ea typeface="+mj-ea"/>
            </a:rPr>
            <a:t>/</a:t>
          </a:r>
          <a:r>
            <a:rPr lang="zh-CN" altLang="en-US" sz="1400" kern="1200" dirty="0" smtClean="0">
              <a:latin typeface="+mj-ea"/>
              <a:ea typeface="+mj-ea"/>
            </a:rPr>
            <a:t>高效协同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合理的产能规划，精准排单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盘活面料库存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成本最小化</a:t>
          </a:r>
          <a:r>
            <a:rPr lang="en-US" altLang="zh-CN" sz="1400" kern="1200" dirty="0" smtClean="0">
              <a:latin typeface="+mj-ea"/>
              <a:ea typeface="+mj-ea"/>
            </a:rPr>
            <a:t>/</a:t>
          </a:r>
          <a:r>
            <a:rPr lang="zh-CN" altLang="en-US" sz="1400" kern="1200" dirty="0" smtClean="0">
              <a:latin typeface="+mj-ea"/>
              <a:ea typeface="+mj-ea"/>
            </a:rPr>
            <a:t>定价体系合理化</a:t>
          </a:r>
          <a:endParaRPr lang="zh-CN" altLang="en-US" sz="1400" kern="1200" dirty="0">
            <a:latin typeface="+mj-ea"/>
            <a:ea typeface="+mj-ea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latin typeface="+mj-ea"/>
              <a:ea typeface="+mj-ea"/>
            </a:rPr>
            <a:t>高品质商品</a:t>
          </a:r>
          <a:endParaRPr lang="zh-CN" altLang="en-US" sz="1400" kern="1200" dirty="0">
            <a:latin typeface="+mj-ea"/>
            <a:ea typeface="+mj-ea"/>
          </a:endParaRPr>
        </a:p>
      </dsp:txBody>
      <dsp:txXfrm>
        <a:off x="6585315" y="1072306"/>
        <a:ext cx="1795567" cy="3396765"/>
      </dsp:txXfrm>
    </dsp:sp>
    <dsp:sp modelId="{F4E6D798-D2CA-4637-9599-03B9DF45F0EE}">
      <dsp:nvSpPr>
        <dsp:cNvPr id="0" name=""/>
        <dsp:cNvSpPr/>
      </dsp:nvSpPr>
      <dsp:spPr>
        <a:xfrm rot="21554097">
          <a:off x="8333681" y="277969"/>
          <a:ext cx="613029" cy="47486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06300"/>
            <a:satOff val="-4255"/>
            <a:lumOff val="229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900" kern="1200"/>
        </a:p>
      </dsp:txBody>
      <dsp:txXfrm>
        <a:off x="8333687" y="373892"/>
        <a:ext cx="470571" cy="284917"/>
      </dsp:txXfrm>
    </dsp:sp>
    <dsp:sp modelId="{39CBA48F-17F8-4579-98CC-E88A4E10F399}">
      <dsp:nvSpPr>
        <dsp:cNvPr id="0" name=""/>
        <dsp:cNvSpPr/>
      </dsp:nvSpPr>
      <dsp:spPr>
        <a:xfrm>
          <a:off x="9201125" y="100120"/>
          <a:ext cx="1907293" cy="1103362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8763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>
              <a:latin typeface="+mj-ea"/>
              <a:ea typeface="+mj-ea"/>
            </a:rPr>
            <a:t>销售</a:t>
          </a:r>
          <a:r>
            <a:rPr lang="en-US" altLang="zh-CN" sz="2300" b="1" kern="1200" dirty="0" smtClean="0">
              <a:latin typeface="+mj-ea"/>
              <a:ea typeface="+mj-ea"/>
            </a:rPr>
            <a:t>: </a:t>
          </a:r>
          <a:r>
            <a:rPr lang="zh-CN" altLang="en-US" sz="2300" b="1" kern="1200" dirty="0" smtClean="0">
              <a:latin typeface="+mj-ea"/>
              <a:ea typeface="+mj-ea"/>
            </a:rPr>
            <a:t>狠</a:t>
          </a:r>
          <a:endParaRPr lang="zh-CN" altLang="en-US" sz="1200" b="1" kern="1200" dirty="0">
            <a:latin typeface="+mj-ea"/>
            <a:ea typeface="+mj-ea"/>
          </a:endParaRPr>
        </a:p>
      </dsp:txBody>
      <dsp:txXfrm>
        <a:off x="9201125" y="100120"/>
        <a:ext cx="1907293" cy="735574"/>
      </dsp:txXfrm>
    </dsp:sp>
    <dsp:sp modelId="{1E8309E8-7560-4163-8426-D489DBD31CD6}">
      <dsp:nvSpPr>
        <dsp:cNvPr id="0" name=""/>
        <dsp:cNvSpPr/>
      </dsp:nvSpPr>
      <dsp:spPr>
        <a:xfrm>
          <a:off x="9593302" y="1016443"/>
          <a:ext cx="1907293" cy="35084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b="1" u="sng" kern="1200" dirty="0" smtClean="0">
              <a:latin typeface="+mj-ea"/>
              <a:ea typeface="+mj-ea"/>
            </a:rPr>
            <a:t>快速流通、快进快出</a:t>
          </a:r>
          <a:endParaRPr lang="zh-CN" altLang="en-US" sz="1400" b="1" u="sng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+mj-ea"/>
              <a:ea typeface="+mj-ea"/>
            </a:rPr>
            <a:t>有效的时间卖出更多的货</a:t>
          </a:r>
          <a:endParaRPr lang="zh-CN" altLang="en-US" sz="16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+mj-ea"/>
              <a:ea typeface="+mj-ea"/>
            </a:rPr>
            <a:t>快速补货</a:t>
          </a:r>
          <a:endParaRPr lang="zh-CN" altLang="en-US" sz="16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+mj-ea"/>
              <a:ea typeface="+mj-ea"/>
            </a:rPr>
            <a:t>提升畅销品比例</a:t>
          </a:r>
          <a:endParaRPr lang="zh-CN" altLang="en-US" sz="16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latin typeface="+mj-ea"/>
              <a:ea typeface="+mj-ea"/>
            </a:rPr>
            <a:t>快速清理</a:t>
          </a:r>
          <a:endParaRPr lang="zh-CN" altLang="en-US" sz="16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 dirty="0">
            <a:latin typeface="+mj-ea"/>
            <a:ea typeface="+mj-ea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 dirty="0">
            <a:latin typeface="+mj-ea"/>
            <a:ea typeface="+mj-ea"/>
          </a:endParaRPr>
        </a:p>
      </dsp:txBody>
      <dsp:txXfrm>
        <a:off x="9649165" y="1072306"/>
        <a:ext cx="1795567" cy="33967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2B4FB-E263-4441-B939-69D617D56214}" type="datetimeFigureOut">
              <a:rPr lang="en-US" smtClean="0"/>
              <a:pPr/>
              <a:t>7/18/2017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50E35-686F-7E45-8013-E3155382E7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460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C75D0-E4C8-3F43-BD27-F688D2761C62}" type="datetimeFigureOut">
              <a:rPr lang="en-US" smtClean="0"/>
              <a:pPr/>
              <a:t>7/18/2017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06231-88D5-CD45-AC97-E1224ED125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5591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00" smtClean="0">
                <a:solidFill>
                  <a:srgbClr val="000000"/>
                </a:solidFill>
              </a:rPr>
              <a:t>IBM Confidential</a:t>
            </a:r>
            <a:endParaRPr lang="en-US" altLang="zh-CN" sz="9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>
              <a:latin typeface="Arial" pitchFamily="34" charset="0"/>
            </a:endParaRPr>
          </a:p>
          <a:p>
            <a:endParaRPr lang="en-US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defTabSz="9017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900" smtClean="0">
                <a:solidFill>
                  <a:srgbClr val="000000"/>
                </a:solidFill>
              </a:rPr>
              <a:t>IBM Confidential</a:t>
            </a:r>
            <a:endParaRPr lang="en-US" altLang="zh-CN" sz="900" smtClean="0">
              <a:solidFill>
                <a:srgbClr val="000000"/>
              </a:solidFill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 smtClean="0">
              <a:latin typeface="Arial" pitchFamily="34" charset="0"/>
            </a:endParaRPr>
          </a:p>
          <a:p>
            <a:endParaRPr lang="en-US" altLang="zh-CN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1BF161-0B9E-4769-932C-F25A7E50DA04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8898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物流计划</a:t>
            </a:r>
            <a:r>
              <a:rPr lang="en-US" altLang="zh-CN"/>
              <a:t>=</a:t>
            </a:r>
            <a:r>
              <a:rPr lang="zh-CN" altLang="en-US"/>
              <a:t>发货计划</a:t>
            </a:r>
          </a:p>
        </p:txBody>
      </p:sp>
      <p:sp>
        <p:nvSpPr>
          <p:cNvPr id="8898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/>
            <a:fld id="{6BB7945E-9D59-4125-9DA0-4804BF2505A3}" type="slidenum">
              <a:rPr lang="en-US" altLang="zh-CN" sz="1200"/>
              <a:pPr algn="r"/>
              <a:t>8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06231-88D5-CD45-AC97-E1224ED1253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352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406231-88D5-CD45-AC97-E1224ED1253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5235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n"/>
            </a:pPr>
            <a:endParaRPr lang="en-US" altLang="zh-CN" sz="1200" kern="1200" dirty="0" smtClean="0">
              <a:solidFill>
                <a:schemeClr val="tx1"/>
              </a:solidFill>
              <a:latin typeface="+mn-ea"/>
              <a:ea typeface="宋体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9553F4D-1170-4BCA-8538-3E26F6562860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63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ID_border.ps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61360" y="2309049"/>
            <a:ext cx="6096000" cy="741090"/>
          </a:xfrm>
        </p:spPr>
        <p:txBody>
          <a:bodyPr>
            <a:normAutofit/>
          </a:bodyPr>
          <a:lstStyle>
            <a:lvl1pPr>
              <a:lnSpc>
                <a:spcPts val="2400"/>
              </a:lnSpc>
              <a:defRPr sz="22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3163712"/>
            <a:ext cx="6096000" cy="1878158"/>
          </a:xfrm>
        </p:spPr>
        <p:txBody>
          <a:bodyPr lIns="0" tIns="0" rIns="0" bIns="0">
            <a:normAutofit/>
          </a:bodyPr>
          <a:lstStyle>
            <a:lvl1pPr marL="0" indent="0" algn="l">
              <a:lnSpc>
                <a:spcPts val="2000"/>
              </a:lnSpc>
              <a:buNone/>
              <a:defRPr sz="16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r.ps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2200"/>
            <a:ext cx="12192000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67580"/>
            <a:ext cx="10972800" cy="465517"/>
          </a:xfrm>
        </p:spPr>
        <p:txBody>
          <a:bodyPr lIns="0" tIns="0" rIns="0" bIns="0" anchor="t" anchorCtr="0">
            <a:normAutofit/>
          </a:bodyPr>
          <a:lstStyle>
            <a:lvl1pPr algn="l">
              <a:lnSpc>
                <a:spcPts val="3000"/>
              </a:lnSpc>
              <a:defRPr sz="2800" baseline="0">
                <a:solidFill>
                  <a:schemeClr val="tx1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98601"/>
            <a:ext cx="10972800" cy="4416517"/>
          </a:xfr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FontTx/>
              <a:buNone/>
              <a:defRPr sz="1800">
                <a:solidFill>
                  <a:schemeClr val="tx1"/>
                </a:solidFill>
                <a:latin typeface="Arial"/>
                <a:cs typeface="Arial"/>
              </a:defRPr>
            </a:lvl1pPr>
            <a:lvl2pPr marL="0" indent="0">
              <a:lnSpc>
                <a:spcPts val="18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Arial"/>
                <a:cs typeface="Arial"/>
              </a:defRPr>
            </a:lvl2pPr>
            <a:lvl3pPr marL="0" indent="0">
              <a:lnSpc>
                <a:spcPts val="18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Arial"/>
                <a:cs typeface="Arial"/>
              </a:defRPr>
            </a:lvl3pPr>
            <a:lvl4pPr marL="0" indent="0">
              <a:lnSpc>
                <a:spcPts val="18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Arial"/>
                <a:cs typeface="Arial"/>
              </a:defRPr>
            </a:lvl4pPr>
            <a:lvl5pPr marL="0" indent="0">
              <a:lnSpc>
                <a:spcPts val="1800"/>
              </a:lnSpc>
              <a:spcBef>
                <a:spcPts val="0"/>
              </a:spcBef>
              <a:buFontTx/>
              <a:buNone/>
              <a:defRPr sz="140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Page ‹#›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2017-07-18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026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r.ps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2200"/>
            <a:ext cx="12192000" cy="6858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Page </a:t>
            </a:r>
            <a:fld id="{041B95E3-CAC4-3949-B878-55EB267B9FB0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6" name="直接连接符 5"/>
          <p:cNvCxnSpPr/>
          <p:nvPr userDrawn="1"/>
        </p:nvCxnSpPr>
        <p:spPr>
          <a:xfrm flipV="1">
            <a:off x="417101" y="637643"/>
            <a:ext cx="11341768" cy="1203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23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r.psd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172200"/>
            <a:ext cx="12192000" cy="6858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Page </a:t>
            </a:r>
            <a:fld id="{041B95E3-CAC4-3949-B878-55EB267B9FB0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cxnSp>
        <p:nvCxnSpPr>
          <p:cNvPr id="6" name="直接连接符 5"/>
          <p:cNvCxnSpPr/>
          <p:nvPr userDrawn="1"/>
        </p:nvCxnSpPr>
        <p:spPr>
          <a:xfrm flipV="1">
            <a:off x="417101" y="637643"/>
            <a:ext cx="11341768" cy="1203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2364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6716713"/>
            <a:ext cx="12192000" cy="150812"/>
          </a:xfrm>
          <a:prstGeom prst="rect">
            <a:avLst/>
          </a:prstGeom>
          <a:solidFill>
            <a:srgbClr val="C800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06550" y="108760"/>
            <a:ext cx="9855229" cy="50091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rgbClr val="E6001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10" name="Picture 3" descr="E:\yinfeifei\2012年工作项目\UFIDA用友 2012\用友 集团品推\李 莉\集团PPT模版2013\软件园版\png\10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15932"/>
            <a:ext cx="1219200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6534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969264"/>
            <a:ext cx="10972800" cy="4663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99616"/>
            <a:ext cx="10972800" cy="4416552"/>
          </a:xfrm>
          <a:prstGeom prst="rect">
            <a:avLst/>
          </a:prstGeom>
        </p:spPr>
        <p:txBody>
          <a:bodyPr vert="horz" lIns="0" tIns="0" rIns="9144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6267634" y="6506122"/>
            <a:ext cx="1386233" cy="189487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900"/>
              </a:lnSpc>
              <a:defRPr sz="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altLang="zh-CN" smtClean="0"/>
              <a:t>Page ‹#›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70409" y="6506122"/>
            <a:ext cx="1695769" cy="189487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900"/>
              </a:lnSpc>
              <a:defRPr sz="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8001" y="6506122"/>
            <a:ext cx="900000" cy="189487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lnSpc>
                <a:spcPts val="900"/>
              </a:lnSpc>
              <a:defRPr sz="800" b="0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Page </a:t>
            </a:r>
            <a:fld id="{041B95E3-CAC4-3949-B878-55EB267B9FB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algn="l" defTabSz="457200" rtl="0" eaLnBrk="1" latinLnBrk="0" hangingPunct="1">
        <a:lnSpc>
          <a:spcPts val="3000"/>
        </a:lnSpc>
        <a:spcBef>
          <a:spcPct val="0"/>
        </a:spcBef>
        <a:buNone/>
        <a:defRPr sz="280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ts val="2800"/>
        </a:lnSpc>
        <a:spcBef>
          <a:spcPts val="0"/>
        </a:spcBef>
        <a:buFontTx/>
        <a:buNone/>
        <a:defRPr sz="1800" kern="1200">
          <a:solidFill>
            <a:schemeClr val="tx1"/>
          </a:solidFill>
          <a:latin typeface="Arial"/>
          <a:ea typeface="+mn-ea"/>
          <a:cs typeface="Arial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Tx/>
        <a:buNone/>
        <a:defRPr sz="1400" kern="1200">
          <a:solidFill>
            <a:schemeClr val="tx1"/>
          </a:solidFill>
          <a:latin typeface="Arial"/>
          <a:ea typeface="+mn-ea"/>
          <a:cs typeface="Arial"/>
        </a:defRPr>
      </a:lvl2pPr>
      <a:lvl3pPr marL="0" indent="0" algn="l" defTabSz="457200" rtl="0" eaLnBrk="1" latinLnBrk="0" hangingPunct="1">
        <a:lnSpc>
          <a:spcPts val="1800"/>
        </a:lnSpc>
        <a:spcBef>
          <a:spcPts val="0"/>
        </a:spcBef>
        <a:buFontTx/>
        <a:buNone/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0" indent="0" algn="l" defTabSz="457200" rtl="0" eaLnBrk="1" latinLnBrk="0" hangingPunct="1">
        <a:lnSpc>
          <a:spcPts val="1800"/>
        </a:lnSpc>
        <a:spcBef>
          <a:spcPts val="0"/>
        </a:spcBef>
        <a:buFontTx/>
        <a:buNone/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Tx/>
        <a:buNone/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1ppt.com/tubiao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1ppt.com/tubiao/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8113" y="2"/>
            <a:ext cx="12330113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等腰三角形 3"/>
          <p:cNvSpPr/>
          <p:nvPr/>
        </p:nvSpPr>
        <p:spPr>
          <a:xfrm rot="16200000" flipV="1">
            <a:off x="2545558" y="3425033"/>
            <a:ext cx="384175" cy="331788"/>
          </a:xfrm>
          <a:prstGeom prst="triangle">
            <a:avLst/>
          </a:prstGeom>
          <a:solidFill>
            <a:srgbClr val="1917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>
              <a:solidFill>
                <a:srgbClr val="FFFFFF"/>
              </a:solidFill>
              <a:ea typeface="Arial Unicode MS" panose="020B0604020202020204" pitchFamily="34" charset="-122"/>
            </a:endParaRPr>
          </a:p>
        </p:txBody>
      </p:sp>
      <p:sp>
        <p:nvSpPr>
          <p:cNvPr id="29700" name="文本框 4"/>
          <p:cNvSpPr txBox="1">
            <a:spLocks noChangeArrowheads="1"/>
          </p:cNvSpPr>
          <p:nvPr/>
        </p:nvSpPr>
        <p:spPr bwMode="auto">
          <a:xfrm>
            <a:off x="1152407" y="1909763"/>
            <a:ext cx="800219" cy="334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 Unicode MS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Unicode MS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9pPr>
          </a:lstStyle>
          <a:p>
            <a:pPr algn="ctr" eaLnBrk="1" hangingPunct="1"/>
            <a:r>
              <a:rPr lang="en-US" altLang="zh-CN" sz="40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CONTENTS</a:t>
            </a:r>
            <a:endParaRPr lang="zh-CN" altLang="en-US" sz="4000" b="1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799139" y="1"/>
            <a:ext cx="6326187" cy="6905625"/>
          </a:xfrm>
          <a:prstGeom prst="rect">
            <a:avLst/>
          </a:prstGeom>
          <a:solidFill>
            <a:srgbClr val="A29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anose="020B0604020202020204" pitchFamily="34" charset="-122"/>
              </a:defRPr>
            </a:lvl9pPr>
          </a:lstStyle>
          <a:p>
            <a:pPr algn="ctr" eaLnBrk="1" hangingPunct="1">
              <a:defRPr/>
            </a:pPr>
            <a:endParaRPr lang="zh-CN" altLang="en-US" dirty="0" smtClean="0">
              <a:solidFill>
                <a:srgbClr val="FFFFFF"/>
              </a:solidFill>
              <a:ea typeface="Arial Unicode MS" panose="020B0604020202020204" pitchFamily="34" charset="-122"/>
            </a:endParaRPr>
          </a:p>
        </p:txBody>
      </p:sp>
      <p:grpSp>
        <p:nvGrpSpPr>
          <p:cNvPr id="29702" name="组合 6"/>
          <p:cNvGrpSpPr>
            <a:grpSpLocks/>
          </p:cNvGrpSpPr>
          <p:nvPr/>
        </p:nvGrpSpPr>
        <p:grpSpPr bwMode="auto">
          <a:xfrm rot="16200000" flipV="1">
            <a:off x="6034089" y="3024189"/>
            <a:ext cx="342900" cy="342900"/>
            <a:chOff x="6744072" y="4437112"/>
            <a:chExt cx="268282" cy="231278"/>
          </a:xfrm>
        </p:grpSpPr>
        <p:sp>
          <p:nvSpPr>
            <p:cNvPr id="35" name="等腰三角形 34"/>
            <p:cNvSpPr/>
            <p:nvPr/>
          </p:nvSpPr>
          <p:spPr>
            <a:xfrm>
              <a:off x="6744072" y="4437112"/>
              <a:ext cx="268282" cy="231278"/>
            </a:xfrm>
            <a:prstGeom prst="triangle">
              <a:avLst/>
            </a:prstGeom>
            <a:solidFill>
              <a:srgbClr val="A29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6817353" y="4519559"/>
              <a:ext cx="121721" cy="104932"/>
            </a:xfrm>
            <a:prstGeom prst="triangle">
              <a:avLst/>
            </a:prstGeom>
            <a:solidFill>
              <a:srgbClr val="19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703" name="文本框 12"/>
          <p:cNvSpPr txBox="1">
            <a:spLocks noChangeArrowheads="1"/>
          </p:cNvSpPr>
          <p:nvPr/>
        </p:nvSpPr>
        <p:spPr bwMode="auto">
          <a:xfrm>
            <a:off x="6429377" y="3984627"/>
            <a:ext cx="5351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Unicode MS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Unicode MS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柔性供应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链</a:t>
            </a: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17"/>
          <p:cNvSpPr txBox="1">
            <a:spLocks noChangeArrowheads="1"/>
          </p:cNvSpPr>
          <p:nvPr/>
        </p:nvSpPr>
        <p:spPr bwMode="auto">
          <a:xfrm>
            <a:off x="6453188" y="2965452"/>
            <a:ext cx="5416551" cy="460375"/>
          </a:xfrm>
          <a:prstGeom prst="rect">
            <a:avLst/>
          </a:prstGeom>
          <a:solidFill>
            <a:srgbClr val="D5C3AC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Unicode MS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Unicode MS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Unicode MS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Unicode MS" pitchFamily="34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01.  </a:t>
            </a:r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走进</a:t>
            </a:r>
            <a:r>
              <a:rPr lang="en-US" altLang="zh-CN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UR</a:t>
            </a:r>
            <a:endParaRPr lang="zh-CN" altLang="en-US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9705" name="组合 6"/>
          <p:cNvGrpSpPr>
            <a:grpSpLocks/>
          </p:cNvGrpSpPr>
          <p:nvPr/>
        </p:nvGrpSpPr>
        <p:grpSpPr bwMode="auto">
          <a:xfrm rot="16200000" flipV="1">
            <a:off x="6048375" y="4019551"/>
            <a:ext cx="342900" cy="342900"/>
            <a:chOff x="6744072" y="4437112"/>
            <a:chExt cx="268282" cy="231278"/>
          </a:xfrm>
        </p:grpSpPr>
        <p:sp>
          <p:nvSpPr>
            <p:cNvPr id="43" name="等腰三角形 42"/>
            <p:cNvSpPr/>
            <p:nvPr/>
          </p:nvSpPr>
          <p:spPr>
            <a:xfrm>
              <a:off x="6744072" y="4437112"/>
              <a:ext cx="268282" cy="231278"/>
            </a:xfrm>
            <a:prstGeom prst="triangle">
              <a:avLst/>
            </a:prstGeom>
            <a:solidFill>
              <a:srgbClr val="A29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>
              <a:off x="6817352" y="4519558"/>
              <a:ext cx="121721" cy="104932"/>
            </a:xfrm>
            <a:prstGeom prst="triangle">
              <a:avLst/>
            </a:prstGeom>
            <a:solidFill>
              <a:srgbClr val="1917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0881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586891"/>
            <a:ext cx="12089081" cy="70751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81622" tIns="40811" rIns="81622" bIns="40811" numCol="1" anchor="t" anchorCtr="0" compatLnSpc="1">
            <a:prstTxWarp prst="textNoShape">
              <a:avLst/>
            </a:prstTxWarp>
            <a:noAutofit/>
          </a:bodyPr>
          <a:lstStyle/>
          <a:p>
            <a:pPr lvl="1">
              <a:buClr>
                <a:schemeClr val="tx2"/>
              </a:buClr>
            </a:pPr>
            <a:r>
              <a: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供应商协同：</a:t>
            </a:r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从下单到交付，实现各环节信息及时采集与汇总，实现进度与库存</a:t>
            </a:r>
            <a:r>
              <a:rPr lang="zh-CN" altLang="en-US" sz="1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可视化</a:t>
            </a:r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，提升供应链响应速度，以及对</a:t>
            </a:r>
            <a:r>
              <a:rPr lang="zh-CN" altLang="en-US" sz="16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异常</a:t>
            </a:r>
            <a:r>
              <a:rPr lang="zh-CN" altLang="en-US" sz="16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的快速应对能力</a:t>
            </a:r>
            <a:endParaRPr lang="en-US" altLang="zh-CN" sz="16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718674" y="1412776"/>
            <a:ext cx="1110329" cy="1993784"/>
          </a:xfrm>
          <a:prstGeom prst="roundRect">
            <a:avLst>
              <a:gd name="adj" fmla="val 8156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供方管理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718668" y="4128344"/>
            <a:ext cx="1110328" cy="1879804"/>
          </a:xfrm>
          <a:prstGeom prst="roundRect">
            <a:avLst>
              <a:gd name="adj" fmla="val 9300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管理信息</a:t>
            </a:r>
          </a:p>
        </p:txBody>
      </p:sp>
      <p:sp>
        <p:nvSpPr>
          <p:cNvPr id="7" name="圆角矩形 6"/>
          <p:cNvSpPr/>
          <p:nvPr/>
        </p:nvSpPr>
        <p:spPr bwMode="auto">
          <a:xfrm>
            <a:off x="1966057" y="1412776"/>
            <a:ext cx="1110331" cy="1993784"/>
          </a:xfrm>
          <a:prstGeom prst="roundRect">
            <a:avLst>
              <a:gd name="adj" fmla="val 8156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产能管理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1966057" y="4128344"/>
            <a:ext cx="1110331" cy="1879804"/>
          </a:xfrm>
          <a:prstGeom prst="roundRect">
            <a:avLst>
              <a:gd name="adj" fmla="val 9300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产能管理</a:t>
            </a:r>
          </a:p>
        </p:txBody>
      </p:sp>
      <p:sp>
        <p:nvSpPr>
          <p:cNvPr id="9" name="圆角矩形 8"/>
          <p:cNvSpPr/>
          <p:nvPr/>
        </p:nvSpPr>
        <p:spPr bwMode="auto">
          <a:xfrm>
            <a:off x="3212135" y="1412776"/>
            <a:ext cx="1414677" cy="1993784"/>
          </a:xfrm>
          <a:prstGeom prst="roundRect">
            <a:avLst>
              <a:gd name="adj" fmla="val 8156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1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开发管理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>
            <a:off x="3212141" y="4128344"/>
            <a:ext cx="2108159" cy="1879804"/>
          </a:xfrm>
          <a:prstGeom prst="roundRect">
            <a:avLst>
              <a:gd name="adj" fmla="val 5746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开发</a:t>
            </a:r>
            <a:r>
              <a:rPr lang="en-US" altLang="zh-CN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采购订单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6366212" y="1412776"/>
            <a:ext cx="1485677" cy="1993784"/>
          </a:xfrm>
          <a:prstGeom prst="roundRect">
            <a:avLst>
              <a:gd name="adj" fmla="val 9011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质量管理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7334320" y="4128344"/>
            <a:ext cx="1108683" cy="1879804"/>
          </a:xfrm>
          <a:prstGeom prst="roundRect">
            <a:avLst>
              <a:gd name="adj" fmla="val 9826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质检结构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圆角矩形 12"/>
          <p:cNvSpPr/>
          <p:nvPr/>
        </p:nvSpPr>
        <p:spPr bwMode="auto">
          <a:xfrm>
            <a:off x="5571086" y="4128344"/>
            <a:ext cx="1481965" cy="1879804"/>
          </a:xfrm>
          <a:prstGeom prst="roundRect">
            <a:avLst>
              <a:gd name="adj" fmla="val 8242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质量检验</a:t>
            </a:r>
          </a:p>
        </p:txBody>
      </p:sp>
      <p:sp>
        <p:nvSpPr>
          <p:cNvPr id="14" name="流程图: 过程 13"/>
          <p:cNvSpPr/>
          <p:nvPr/>
        </p:nvSpPr>
        <p:spPr bwMode="auto">
          <a:xfrm>
            <a:off x="858681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供应商主数据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流程图: 过程 14"/>
          <p:cNvSpPr/>
          <p:nvPr/>
        </p:nvSpPr>
        <p:spPr bwMode="auto">
          <a:xfrm>
            <a:off x="1081957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供应商基础信息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6" name="肘形连接符 309"/>
          <p:cNvCxnSpPr>
            <a:stCxn id="14" idx="2"/>
            <a:endCxn id="15" idx="0"/>
          </p:cNvCxnSpPr>
          <p:nvPr/>
        </p:nvCxnSpPr>
        <p:spPr bwMode="auto">
          <a:xfrm rot="16200000" flipH="1">
            <a:off x="661758" y="3637584"/>
            <a:ext cx="1000887" cy="223276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17" name="流程图: 过程 16"/>
          <p:cNvSpPr/>
          <p:nvPr/>
        </p:nvSpPr>
        <p:spPr bwMode="auto">
          <a:xfrm>
            <a:off x="2096002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产能审核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流程图: 过程 17"/>
          <p:cNvSpPr/>
          <p:nvPr/>
        </p:nvSpPr>
        <p:spPr bwMode="auto">
          <a:xfrm>
            <a:off x="2096413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供应商产能提报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肘形连接符 309"/>
          <p:cNvCxnSpPr>
            <a:stCxn id="17" idx="2"/>
            <a:endCxn id="18" idx="0"/>
          </p:cNvCxnSpPr>
          <p:nvPr/>
        </p:nvCxnSpPr>
        <p:spPr bwMode="auto">
          <a:xfrm rot="16200000" flipH="1">
            <a:off x="1787645" y="3749012"/>
            <a:ext cx="1000887" cy="41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20" name="流程图: 过程 19"/>
          <p:cNvSpPr/>
          <p:nvPr/>
        </p:nvSpPr>
        <p:spPr bwMode="auto">
          <a:xfrm>
            <a:off x="2586198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产</a:t>
            </a: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能规划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流程图: 过程 20"/>
          <p:cNvSpPr/>
          <p:nvPr/>
        </p:nvSpPr>
        <p:spPr bwMode="auto">
          <a:xfrm>
            <a:off x="2586881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周排产计划查询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2" name="肘形连接符 309"/>
          <p:cNvCxnSpPr>
            <a:stCxn id="20" idx="2"/>
            <a:endCxn id="21" idx="0"/>
          </p:cNvCxnSpPr>
          <p:nvPr/>
        </p:nvCxnSpPr>
        <p:spPr bwMode="auto">
          <a:xfrm rot="16200000" flipH="1">
            <a:off x="2277979" y="3748876"/>
            <a:ext cx="1000887" cy="683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23" name="流程图: 过程 22"/>
          <p:cNvSpPr/>
          <p:nvPr/>
        </p:nvSpPr>
        <p:spPr bwMode="auto">
          <a:xfrm>
            <a:off x="3469345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开发申请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流程图: 过程 23"/>
          <p:cNvSpPr/>
          <p:nvPr/>
        </p:nvSpPr>
        <p:spPr bwMode="auto">
          <a:xfrm>
            <a:off x="3469755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打色打样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肘形连接符 309"/>
          <p:cNvCxnSpPr>
            <a:stCxn id="23" idx="2"/>
            <a:endCxn id="24" idx="0"/>
          </p:cNvCxnSpPr>
          <p:nvPr/>
        </p:nvCxnSpPr>
        <p:spPr bwMode="auto">
          <a:xfrm rot="16200000" flipH="1">
            <a:off x="3160990" y="3749012"/>
            <a:ext cx="1000887" cy="41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26" name="流程图: 过程 25"/>
          <p:cNvSpPr/>
          <p:nvPr/>
        </p:nvSpPr>
        <p:spPr bwMode="auto">
          <a:xfrm>
            <a:off x="4077873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寻价比价管理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流程图: 过程 26"/>
          <p:cNvSpPr/>
          <p:nvPr/>
        </p:nvSpPr>
        <p:spPr bwMode="auto">
          <a:xfrm>
            <a:off x="4078285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报价管理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8" name="肘形连接符 309"/>
          <p:cNvCxnSpPr>
            <a:stCxn id="26" idx="2"/>
            <a:endCxn id="27" idx="0"/>
          </p:cNvCxnSpPr>
          <p:nvPr/>
        </p:nvCxnSpPr>
        <p:spPr bwMode="auto">
          <a:xfrm rot="16200000" flipH="1">
            <a:off x="3769519" y="3749012"/>
            <a:ext cx="1000887" cy="41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triangle" w="lg" len="lg"/>
            <a:tailEnd type="none" w="lg" len="lg"/>
          </a:ln>
          <a:effectLst/>
        </p:spPr>
      </p:cxnSp>
      <p:sp>
        <p:nvSpPr>
          <p:cNvPr id="29" name="流程图: 过程 28"/>
          <p:cNvSpPr/>
          <p:nvPr/>
        </p:nvSpPr>
        <p:spPr bwMode="auto">
          <a:xfrm>
            <a:off x="4660525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备料</a:t>
            </a:r>
            <a:r>
              <a:rPr lang="en-US" altLang="zh-CN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船头样管理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流程图: 过程 29"/>
          <p:cNvSpPr/>
          <p:nvPr/>
        </p:nvSpPr>
        <p:spPr bwMode="auto">
          <a:xfrm>
            <a:off x="7700657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送货报检单维护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流程图: 过程 30"/>
          <p:cNvSpPr/>
          <p:nvPr/>
        </p:nvSpPr>
        <p:spPr bwMode="auto">
          <a:xfrm>
            <a:off x="1334515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供应商等级评定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2" name="肘形连接符 309"/>
          <p:cNvCxnSpPr>
            <a:stCxn id="31" idx="2"/>
            <a:endCxn id="15" idx="0"/>
          </p:cNvCxnSpPr>
          <p:nvPr/>
        </p:nvCxnSpPr>
        <p:spPr bwMode="auto">
          <a:xfrm rot="5400000">
            <a:off x="899677" y="3622944"/>
            <a:ext cx="1000887" cy="252559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33" name="流程图: 过程 32"/>
          <p:cNvSpPr/>
          <p:nvPr/>
        </p:nvSpPr>
        <p:spPr bwMode="auto">
          <a:xfrm>
            <a:off x="6131042" y="4249662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检验结果提报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流程图: 过程 33"/>
          <p:cNvSpPr/>
          <p:nvPr/>
        </p:nvSpPr>
        <p:spPr bwMode="auto">
          <a:xfrm>
            <a:off x="6589423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质检申请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5" name="肘形连接符 309"/>
          <p:cNvCxnSpPr>
            <a:endCxn id="13" idx="0"/>
          </p:cNvCxnSpPr>
          <p:nvPr/>
        </p:nvCxnSpPr>
        <p:spPr bwMode="auto">
          <a:xfrm rot="5400000">
            <a:off x="6086006" y="3498280"/>
            <a:ext cx="856129" cy="40400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triangle" w="lg" len="lg"/>
            <a:tailEnd type="none" w="lg" len="lg"/>
          </a:ln>
          <a:effectLst/>
        </p:spPr>
      </p:cxnSp>
      <p:sp>
        <p:nvSpPr>
          <p:cNvPr id="36" name="流程图: 过程 35"/>
          <p:cNvSpPr/>
          <p:nvPr/>
        </p:nvSpPr>
        <p:spPr bwMode="auto">
          <a:xfrm>
            <a:off x="7269582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送货报检单审核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肘形连接符 309"/>
          <p:cNvCxnSpPr>
            <a:stCxn id="36" idx="2"/>
            <a:endCxn id="12" idx="0"/>
          </p:cNvCxnSpPr>
          <p:nvPr/>
        </p:nvCxnSpPr>
        <p:spPr bwMode="auto">
          <a:xfrm rot="16200000" flipH="1">
            <a:off x="7235281" y="3474961"/>
            <a:ext cx="879569" cy="427204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triangle" w="lg" len="lg"/>
            <a:tailEnd type="triangle" w="lg" len="lg"/>
          </a:ln>
          <a:effectLst/>
        </p:spPr>
      </p:cxnSp>
      <p:sp>
        <p:nvSpPr>
          <p:cNvPr id="38" name="圆角矩形 37"/>
          <p:cNvSpPr/>
          <p:nvPr/>
        </p:nvSpPr>
        <p:spPr bwMode="auto">
          <a:xfrm>
            <a:off x="4984273" y="1412776"/>
            <a:ext cx="1116428" cy="1993784"/>
          </a:xfrm>
          <a:prstGeom prst="roundRect">
            <a:avLst>
              <a:gd name="adj" fmla="val 9300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调料管理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流程图: 过程 38"/>
          <p:cNvSpPr/>
          <p:nvPr/>
        </p:nvSpPr>
        <p:spPr bwMode="auto">
          <a:xfrm>
            <a:off x="5350603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调料</a:t>
            </a:r>
            <a:r>
              <a:rPr lang="en-US" altLang="zh-CN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采购管理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肘形连接符 309"/>
          <p:cNvCxnSpPr>
            <a:stCxn id="39" idx="2"/>
            <a:endCxn id="29" idx="0"/>
          </p:cNvCxnSpPr>
          <p:nvPr/>
        </p:nvCxnSpPr>
        <p:spPr bwMode="auto">
          <a:xfrm rot="5400000">
            <a:off x="4697005" y="3404184"/>
            <a:ext cx="1000887" cy="690079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41" name="圆角矩形 40"/>
          <p:cNvSpPr/>
          <p:nvPr/>
        </p:nvSpPr>
        <p:spPr bwMode="auto">
          <a:xfrm>
            <a:off x="9843992" y="1412776"/>
            <a:ext cx="1889571" cy="1993784"/>
          </a:xfrm>
          <a:prstGeom prst="roundRect">
            <a:avLst>
              <a:gd name="adj" fmla="val 9300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结算管理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9847766" y="4104901"/>
            <a:ext cx="1885797" cy="1903237"/>
          </a:xfrm>
          <a:prstGeom prst="roundRect">
            <a:avLst>
              <a:gd name="adj" fmla="val 9967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结算管理</a:t>
            </a:r>
          </a:p>
        </p:txBody>
      </p:sp>
      <p:sp>
        <p:nvSpPr>
          <p:cNvPr id="43" name="圆角矩形 42"/>
          <p:cNvSpPr/>
          <p:nvPr/>
        </p:nvSpPr>
        <p:spPr bwMode="auto">
          <a:xfrm>
            <a:off x="8597967" y="1412776"/>
            <a:ext cx="1110331" cy="1993784"/>
          </a:xfrm>
          <a:prstGeom prst="roundRect">
            <a:avLst>
              <a:gd name="adj" fmla="val 9300"/>
            </a:avLst>
          </a:prstGeom>
          <a:solidFill>
            <a:schemeClr val="accent5">
              <a:lumMod val="20000"/>
              <a:lumOff val="80000"/>
            </a:schemeClr>
          </a:solidFill>
          <a:ln w="19050" cmpd="sng"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跟单管理</a:t>
            </a:r>
            <a:endParaRPr lang="en-US" altLang="zh-CN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圆角矩形 43"/>
          <p:cNvSpPr/>
          <p:nvPr/>
        </p:nvSpPr>
        <p:spPr bwMode="auto">
          <a:xfrm>
            <a:off x="8597967" y="4104901"/>
            <a:ext cx="1110331" cy="1903237"/>
          </a:xfrm>
          <a:prstGeom prst="roundRect">
            <a:avLst>
              <a:gd name="adj" fmla="val 9300"/>
            </a:avLst>
          </a:prstGeom>
          <a:solidFill>
            <a:schemeClr val="accent4">
              <a:lumMod val="40000"/>
              <a:lumOff val="60000"/>
              <a:alpha val="25000"/>
            </a:schemeClr>
          </a:solidFill>
          <a:ln w="19050" cmpd="sng">
            <a:solidFill>
              <a:schemeClr val="accent1">
                <a:lumMod val="75000"/>
              </a:schemeClr>
            </a:solidFill>
            <a:prstDash val="sysDot"/>
            <a:headEnd/>
            <a:tailEnd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b" anchorCtr="0">
            <a:noAutofit/>
          </a:bodyPr>
          <a:lstStyle/>
          <a:p>
            <a:pPr algn="ctr" latinLnBrk="0" hangingPunct="1">
              <a:buClr>
                <a:srgbClr val="000000"/>
              </a:buClr>
              <a:buSzTx/>
              <a:buFont typeface="Wingdings" pitchFamily="2" charset="2"/>
              <a:buNone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订单信息反馈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流程图: 过程 44"/>
          <p:cNvSpPr/>
          <p:nvPr/>
        </p:nvSpPr>
        <p:spPr bwMode="auto">
          <a:xfrm>
            <a:off x="10133495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结算申请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流程图: 过程 45"/>
          <p:cNvSpPr/>
          <p:nvPr/>
        </p:nvSpPr>
        <p:spPr bwMode="auto">
          <a:xfrm>
            <a:off x="9926911" y="4229988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开票明细录入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肘形连接符 309"/>
          <p:cNvCxnSpPr>
            <a:stCxn id="46" idx="0"/>
            <a:endCxn id="45" idx="2"/>
          </p:cNvCxnSpPr>
          <p:nvPr/>
        </p:nvCxnSpPr>
        <p:spPr bwMode="auto">
          <a:xfrm rot="5400000" flipH="1" flipV="1">
            <a:off x="9731479" y="3636092"/>
            <a:ext cx="981213" cy="20658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48" name="流程图: 过程 47"/>
          <p:cNvSpPr/>
          <p:nvPr/>
        </p:nvSpPr>
        <p:spPr bwMode="auto">
          <a:xfrm>
            <a:off x="8731094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货期跟进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流程图: 过程 48"/>
          <p:cNvSpPr/>
          <p:nvPr/>
        </p:nvSpPr>
        <p:spPr bwMode="auto">
          <a:xfrm>
            <a:off x="8967767" y="4229988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货期</a:t>
            </a:r>
            <a:r>
              <a:rPr lang="en-US" altLang="zh-CN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质量提报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0" name="肘形连接符 309"/>
          <p:cNvCxnSpPr>
            <a:stCxn id="48" idx="2"/>
            <a:endCxn id="49" idx="0"/>
          </p:cNvCxnSpPr>
          <p:nvPr/>
        </p:nvCxnSpPr>
        <p:spPr bwMode="auto">
          <a:xfrm rot="16200000" flipH="1">
            <a:off x="8550704" y="3621048"/>
            <a:ext cx="981213" cy="236673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51" name="流程图: 过程 50"/>
          <p:cNvSpPr/>
          <p:nvPr/>
        </p:nvSpPr>
        <p:spPr bwMode="auto">
          <a:xfrm>
            <a:off x="9206929" y="1808776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质量跟进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2" name="肘形连接符 309"/>
          <p:cNvCxnSpPr>
            <a:stCxn id="51" idx="2"/>
            <a:endCxn id="49" idx="0"/>
          </p:cNvCxnSpPr>
          <p:nvPr/>
        </p:nvCxnSpPr>
        <p:spPr bwMode="auto">
          <a:xfrm rot="5400000">
            <a:off x="8788623" y="3619806"/>
            <a:ext cx="981213" cy="239161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53" name="流程图: 过程 52"/>
          <p:cNvSpPr/>
          <p:nvPr/>
        </p:nvSpPr>
        <p:spPr bwMode="auto">
          <a:xfrm>
            <a:off x="10381677" y="4229988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待开票清单查询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流程图: 过程 53"/>
          <p:cNvSpPr/>
          <p:nvPr/>
        </p:nvSpPr>
        <p:spPr bwMode="auto">
          <a:xfrm>
            <a:off x="10824923" y="4225070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扣款信息查询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流程图: 过程 54"/>
          <p:cNvSpPr/>
          <p:nvPr/>
        </p:nvSpPr>
        <p:spPr bwMode="auto">
          <a:xfrm>
            <a:off x="11266581" y="4225069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付款信息查询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6" name="肘形连接符 309"/>
          <p:cNvCxnSpPr>
            <a:stCxn id="45" idx="2"/>
            <a:endCxn id="53" idx="0"/>
          </p:cNvCxnSpPr>
          <p:nvPr/>
        </p:nvCxnSpPr>
        <p:spPr bwMode="auto">
          <a:xfrm rot="16200000" flipH="1">
            <a:off x="9958861" y="3615292"/>
            <a:ext cx="981212" cy="248185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57" name="流程图: 过程 56"/>
          <p:cNvSpPr/>
          <p:nvPr/>
        </p:nvSpPr>
        <p:spPr bwMode="auto">
          <a:xfrm>
            <a:off x="10823867" y="1808773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扣款信息发布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流程图: 过程 57"/>
          <p:cNvSpPr/>
          <p:nvPr/>
        </p:nvSpPr>
        <p:spPr bwMode="auto">
          <a:xfrm>
            <a:off x="11265525" y="1808773"/>
            <a:ext cx="383764" cy="1440000"/>
          </a:xfrm>
          <a:prstGeom prst="flowChartProcess">
            <a:avLst/>
          </a:prstGeom>
          <a:solidFill>
            <a:schemeClr val="bg1"/>
          </a:solidFill>
          <a:ln w="19050" cmpd="sng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vert="eaVert" lIns="0" tIns="0" rIns="0" bIns="0" rtlCol="0" anchor="ctr"/>
          <a:lstStyle/>
          <a:p>
            <a:pPr marL="161543" indent="-161543" algn="ctr" defTabSz="862978">
              <a:buSzPct val="60000"/>
            </a:pPr>
            <a:r>
              <a:rPr lang="zh-CN" altLang="en-US" sz="9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付款信息发布</a:t>
            </a:r>
            <a:endParaRPr lang="zh-CN" altLang="en-US" sz="9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9" name="肘形连接符 309"/>
          <p:cNvCxnSpPr>
            <a:stCxn id="57" idx="2"/>
            <a:endCxn id="54" idx="0"/>
          </p:cNvCxnSpPr>
          <p:nvPr/>
        </p:nvCxnSpPr>
        <p:spPr bwMode="auto">
          <a:xfrm rot="16200000" flipH="1">
            <a:off x="10528130" y="3736393"/>
            <a:ext cx="976297" cy="1056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cxnSp>
        <p:nvCxnSpPr>
          <p:cNvPr id="60" name="肘形连接符 309"/>
          <p:cNvCxnSpPr>
            <a:stCxn id="58" idx="2"/>
            <a:endCxn id="55" idx="0"/>
          </p:cNvCxnSpPr>
          <p:nvPr/>
        </p:nvCxnSpPr>
        <p:spPr bwMode="auto">
          <a:xfrm rot="16200000" flipH="1">
            <a:off x="10969788" y="3736392"/>
            <a:ext cx="976297" cy="1056"/>
          </a:xfrm>
          <a:prstGeom prst="bentConnector3">
            <a:avLst>
              <a:gd name="adj1" fmla="val 50000"/>
            </a:avLst>
          </a:prstGeom>
          <a:noFill/>
          <a:ln w="25400" cap="flat" cmpd="sng" algn="ctr">
            <a:solidFill>
              <a:srgbClr val="0066FF"/>
            </a:solidFill>
            <a:prstDash val="solid"/>
            <a:round/>
            <a:headEnd type="none" w="lg" len="lg"/>
            <a:tailEnd type="triangle" w="lg" len="lg"/>
          </a:ln>
          <a:effectLst/>
        </p:spPr>
      </p:cxnSp>
      <p:sp>
        <p:nvSpPr>
          <p:cNvPr id="61" name="矩形 60"/>
          <p:cNvSpPr/>
          <p:nvPr/>
        </p:nvSpPr>
        <p:spPr>
          <a:xfrm>
            <a:off x="0" y="1"/>
            <a:ext cx="12192000" cy="5581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能力模型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二：对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供应商掌控的核心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能力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供应商协同）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44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5"/>
          <p:cNvSpPr>
            <a:spLocks noChangeShapeType="1"/>
          </p:cNvSpPr>
          <p:nvPr/>
        </p:nvSpPr>
        <p:spPr bwMode="auto">
          <a:xfrm>
            <a:off x="440751" y="2973329"/>
            <a:ext cx="11156951" cy="0"/>
          </a:xfrm>
          <a:prstGeom prst="line">
            <a:avLst/>
          </a:prstGeom>
          <a:noFill/>
          <a:ln w="76200">
            <a:solidFill>
              <a:srgbClr val="C9B26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1056703" y="2870782"/>
            <a:ext cx="10026651" cy="149225"/>
            <a:chOff x="555" y="2414"/>
            <a:chExt cx="4712" cy="149"/>
          </a:xfrm>
        </p:grpSpPr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V="1">
              <a:off x="555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V="1">
              <a:off x="869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V="1">
              <a:off x="1183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 flipV="1">
              <a:off x="1497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 flipV="1">
              <a:off x="1811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 flipV="1">
              <a:off x="2125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 flipV="1">
              <a:off x="2439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 flipV="1">
              <a:off x="2753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3068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V="1">
              <a:off x="3382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V="1">
              <a:off x="3696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V="1">
              <a:off x="4010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 flipV="1">
              <a:off x="4324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 flipV="1">
              <a:off x="4638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4952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V="1">
              <a:off x="5267" y="2414"/>
              <a:ext cx="0" cy="149"/>
            </a:xfrm>
            <a:prstGeom prst="line">
              <a:avLst/>
            </a:prstGeom>
            <a:noFill/>
            <a:ln w="12700">
              <a:solidFill>
                <a:srgbClr val="00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848582" y="3185983"/>
            <a:ext cx="902811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版料质检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23" name="Text Box 35"/>
          <p:cNvSpPr txBox="1">
            <a:spLocks noChangeArrowheads="1"/>
          </p:cNvSpPr>
          <p:nvPr/>
        </p:nvSpPr>
        <p:spPr bwMode="auto">
          <a:xfrm>
            <a:off x="11736940" y="2696376"/>
            <a:ext cx="402098" cy="52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wordArtVertRtl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b="1" dirty="0" smtClean="0">
                <a:solidFill>
                  <a:srgbClr val="FF0000"/>
                </a:solidFill>
                <a:latin typeface="宋体" charset="-122"/>
                <a:cs typeface="Arial" charset="0"/>
              </a:rPr>
              <a:t>成衣</a:t>
            </a:r>
            <a:endParaRPr lang="en-US" altLang="zh-CN" sz="1400" b="1" dirty="0" smtClean="0">
              <a:solidFill>
                <a:srgbClr val="FF0000"/>
              </a:solidFill>
              <a:latin typeface="宋体" charset="-122"/>
              <a:cs typeface="Arial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749" y="2637630"/>
            <a:ext cx="460967" cy="62605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面料</a:t>
            </a:r>
            <a:endParaRPr lang="zh-CN" altLang="en-US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1686855" y="2435957"/>
            <a:ext cx="902811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版衣审版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3037653" y="3145133"/>
            <a:ext cx="1082348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船头样质检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4050300" y="2422842"/>
            <a:ext cx="1441420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面料供应商质检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4775459" y="3182593"/>
            <a:ext cx="1800493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成衣供应商收料质检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29" name="Text Box 23"/>
          <p:cNvSpPr txBox="1">
            <a:spLocks noChangeArrowheads="1"/>
          </p:cNvSpPr>
          <p:nvPr/>
        </p:nvSpPr>
        <p:spPr bwMode="auto">
          <a:xfrm>
            <a:off x="6040239" y="2434603"/>
            <a:ext cx="1261884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首期品质宣导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30" name="Text Box 23"/>
          <p:cNvSpPr txBox="1">
            <a:spLocks noChangeArrowheads="1"/>
          </p:cNvSpPr>
          <p:nvPr/>
        </p:nvSpPr>
        <p:spPr bwMode="auto">
          <a:xfrm>
            <a:off x="8410349" y="2428213"/>
            <a:ext cx="902811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尾期质检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9434348" y="3226780"/>
            <a:ext cx="1800493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预约查货供应商自检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32" name="Text Box 23"/>
          <p:cNvSpPr txBox="1">
            <a:spLocks noChangeArrowheads="1"/>
          </p:cNvSpPr>
          <p:nvPr/>
        </p:nvSpPr>
        <p:spPr bwMode="auto">
          <a:xfrm>
            <a:off x="10430825" y="2454507"/>
            <a:ext cx="1082348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送货前质检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284822" y="2793006"/>
            <a:ext cx="1614820" cy="378124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n-ea"/>
              </a:rPr>
              <a:t>版料</a:t>
            </a:r>
            <a:r>
              <a:rPr lang="en-US" altLang="zh-CN" sz="1200" dirty="0" smtClean="0">
                <a:latin typeface="+mn-ea"/>
              </a:rPr>
              <a:t>/</a:t>
            </a:r>
            <a:r>
              <a:rPr lang="zh-CN" altLang="en-US" sz="1200" dirty="0" smtClean="0">
                <a:latin typeface="+mn-ea"/>
              </a:rPr>
              <a:t>版衣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897041" y="2793006"/>
            <a:ext cx="1571659" cy="378124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n-ea"/>
              </a:rPr>
              <a:t>面料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595291" y="2813630"/>
            <a:ext cx="1657823" cy="371789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n-ea"/>
              </a:rPr>
              <a:t>生产过程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8932166" y="2831440"/>
            <a:ext cx="1657823" cy="371789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n-ea"/>
              </a:rPr>
              <a:t>成衣入库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7" name="Text Box 23"/>
          <p:cNvSpPr txBox="1">
            <a:spLocks noChangeArrowheads="1"/>
          </p:cNvSpPr>
          <p:nvPr/>
        </p:nvSpPr>
        <p:spPr bwMode="auto">
          <a:xfrm>
            <a:off x="7787258" y="3228857"/>
            <a:ext cx="902811" cy="30777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zh-CN" altLang="en-US" sz="1400" dirty="0" smtClean="0">
                <a:solidFill>
                  <a:srgbClr val="000000"/>
                </a:solidFill>
                <a:latin typeface="+mn-ea"/>
                <a:ea typeface="+mn-ea"/>
                <a:cs typeface="Arial" charset="0"/>
              </a:rPr>
              <a:t>中期抽检</a:t>
            </a:r>
            <a:endParaRPr lang="zh-CN" altLang="en-US" sz="1400" dirty="0">
              <a:solidFill>
                <a:srgbClr val="000000"/>
              </a:solidFill>
              <a:latin typeface="+mn-ea"/>
              <a:ea typeface="+mn-ea"/>
              <a:cs typeface="Arial" charset="0"/>
            </a:endParaRPr>
          </a:p>
        </p:txBody>
      </p:sp>
      <p:sp>
        <p:nvSpPr>
          <p:cNvPr id="38" name="圆角矩形 37"/>
          <p:cNvSpPr/>
          <p:nvPr/>
        </p:nvSpPr>
        <p:spPr bwMode="auto">
          <a:xfrm>
            <a:off x="0" y="3188"/>
            <a:ext cx="12192000" cy="463138"/>
          </a:xfrm>
          <a:prstGeom prst="roundRect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模型三：质量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管控是提升力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圆角矩形 39"/>
          <p:cNvSpPr/>
          <p:nvPr/>
        </p:nvSpPr>
        <p:spPr bwMode="auto">
          <a:xfrm>
            <a:off x="23750" y="573188"/>
            <a:ext cx="12139037" cy="1184360"/>
          </a:xfrm>
          <a:prstGeom prst="roundRect">
            <a:avLst>
              <a:gd name="adj" fmla="val 463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rtlCol="0" anchor="ctr"/>
          <a:lstStyle/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kumimoji="1" lang="zh-CN" altLang="en-US" sz="1200" b="1" dirty="0" smtClean="0">
                <a:latin typeface="+mn-ea"/>
              </a:rPr>
              <a:t>全面质量管理</a:t>
            </a:r>
            <a:r>
              <a:rPr kumimoji="1" lang="zh-CN" altLang="en-US" sz="1200" b="1" dirty="0" smtClean="0">
                <a:latin typeface="+mn-ea"/>
              </a:rPr>
              <a:t>，可视化，可追踪：</a:t>
            </a:r>
            <a:r>
              <a:rPr kumimoji="1" lang="zh-CN" altLang="en-US" sz="1200" dirty="0" smtClean="0">
                <a:latin typeface="+mn-ea"/>
              </a:rPr>
              <a:t>实现质量从面料开发，打版，面料备料，成衣生产过程到完工的全过程管理，实现质量管理</a:t>
            </a:r>
            <a:r>
              <a:rPr kumimoji="1" lang="zh-CN" altLang="en-US" sz="1200" dirty="0" smtClean="0">
                <a:latin typeface="+mn-ea"/>
              </a:rPr>
              <a:t>的可视化</a:t>
            </a:r>
            <a:r>
              <a:rPr kumimoji="1" lang="zh-CN" altLang="en-US" sz="1200" dirty="0" smtClean="0">
                <a:latin typeface="+mn-ea"/>
              </a:rPr>
              <a:t>，可追踪；</a:t>
            </a:r>
            <a:endParaRPr kumimoji="1" lang="en-US" altLang="zh-CN" sz="1200" dirty="0" smtClean="0">
              <a:latin typeface="+mn-ea"/>
            </a:endParaRPr>
          </a:p>
          <a:p>
            <a:pPr marL="171450" indent="-171450"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kumimoji="1" lang="zh-CN" altLang="en-US" sz="1200" b="1" dirty="0" smtClean="0">
                <a:latin typeface="+mn-ea"/>
              </a:rPr>
              <a:t>质检指标精细化，标准化，有利于完善内部质检考核体系</a:t>
            </a:r>
          </a:p>
        </p:txBody>
      </p:sp>
      <p:graphicFrame>
        <p:nvGraphicFramePr>
          <p:cNvPr id="42" name="表格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701360"/>
              </p:ext>
            </p:extLst>
          </p:nvPr>
        </p:nvGraphicFramePr>
        <p:xfrm>
          <a:off x="239351" y="4240290"/>
          <a:ext cx="11713295" cy="176546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4845"/>
                <a:gridCol w="1064845"/>
                <a:gridCol w="1064845"/>
                <a:gridCol w="1064845"/>
                <a:gridCol w="1177674"/>
                <a:gridCol w="952016"/>
                <a:gridCol w="1149917"/>
                <a:gridCol w="979773"/>
                <a:gridCol w="1064845"/>
                <a:gridCol w="1064845"/>
                <a:gridCol w="1064845"/>
              </a:tblGrid>
              <a:tr h="557341">
                <a:tc gridSpan="11">
                  <a:txBody>
                    <a:bodyPr/>
                    <a:lstStyle/>
                    <a:p>
                      <a:pPr algn="ctr" rtl="0" fontAlgn="b"/>
                      <a:r>
                        <a:rPr lang="zh-CN" altLang="en-US" sz="1800" b="1" u="none" strike="noStrike" dirty="0" smtClean="0">
                          <a:effectLst/>
                          <a:latin typeface="+mn-ea"/>
                          <a:ea typeface="+mn-ea"/>
                        </a:rPr>
                        <a:t>全面质量</a:t>
                      </a:r>
                      <a:r>
                        <a:rPr lang="zh-CN" altLang="en-US" sz="1800" b="1" u="none" strike="noStrike" dirty="0">
                          <a:effectLst/>
                          <a:latin typeface="+mn-ea"/>
                          <a:ea typeface="+mn-ea"/>
                        </a:rPr>
                        <a:t>追踪</a:t>
                      </a:r>
                      <a:endParaRPr lang="zh-CN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93765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  <a:latin typeface="+mn-ea"/>
                          <a:ea typeface="+mn-ea"/>
                        </a:rPr>
                        <a:t>款号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版料质检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质检人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面料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船头样质检结果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供应商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面料质检结果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检验人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成衣加工商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质检结果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u="none" strike="noStrike" dirty="0">
                          <a:effectLst/>
                        </a:rPr>
                        <a:t>检验人</a:t>
                      </a:r>
                      <a:endParaRPr lang="zh-CN" alt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61435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16SY90165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合格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王五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梭织棉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合格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 err="1">
                          <a:effectLst/>
                        </a:rPr>
                        <a:t>xxxx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OK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张三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100" u="none" strike="noStrike" dirty="0">
                          <a:effectLst/>
                        </a:rPr>
                        <a:t>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让步接收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u="none" strike="noStrike" dirty="0">
                          <a:effectLst/>
                        </a:rPr>
                        <a:t>李四</a:t>
                      </a:r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597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41B95E3-CAC4-3949-B878-55EB267B9FB0}" type="slidenum">
              <a:rPr lang="en-US" altLang="zh-CN" smtClean="0"/>
              <a:pPr/>
              <a:t>12</a:t>
            </a:fld>
            <a:endParaRPr lang="en-US" altLang="zh-CN" dirty="0"/>
          </a:p>
        </p:txBody>
      </p:sp>
      <p:grpSp>
        <p:nvGrpSpPr>
          <p:cNvPr id="55" name="组合 54"/>
          <p:cNvGrpSpPr/>
          <p:nvPr/>
        </p:nvGrpSpPr>
        <p:grpSpPr>
          <a:xfrm>
            <a:off x="598357" y="2368479"/>
            <a:ext cx="10997555" cy="3576154"/>
            <a:chOff x="104692" y="1477692"/>
            <a:chExt cx="9046968" cy="4564740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gray">
            <a:xfrm rot="5400000">
              <a:off x="1481659" y="1583584"/>
              <a:ext cx="1673636" cy="153719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dirty="0">
                <a:latin typeface="Arial" charset="0"/>
              </a:endParaRPr>
            </a:p>
          </p:txBody>
        </p:sp>
        <p:sp>
          <p:nvSpPr>
            <p:cNvPr id="4" name="Text Box 6"/>
            <p:cNvSpPr txBox="1">
              <a:spLocks noChangeArrowheads="1"/>
            </p:cNvSpPr>
            <p:nvPr/>
          </p:nvSpPr>
          <p:spPr bwMode="gray">
            <a:xfrm>
              <a:off x="1425387" y="2118076"/>
              <a:ext cx="1648457" cy="80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100" dirty="0" smtClean="0">
                  <a:solidFill>
                    <a:srgbClr val="1C1C1C"/>
                  </a:solidFill>
                </a:rPr>
                <a:t>1.</a:t>
              </a:r>
              <a:r>
                <a:rPr lang="zh-CN" altLang="en-US" sz="1100" dirty="0" smtClean="0">
                  <a:solidFill>
                    <a:srgbClr val="1C1C1C"/>
                  </a:solidFill>
                </a:rPr>
                <a:t>面料总体配额管控</a:t>
              </a:r>
              <a:endParaRPr lang="en-US" altLang="zh-CN" sz="11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en-US" altLang="zh-CN" sz="1100" dirty="0" smtClean="0">
                  <a:solidFill>
                    <a:srgbClr val="1C1C1C"/>
                  </a:solidFill>
                </a:rPr>
                <a:t>2.</a:t>
              </a:r>
              <a:r>
                <a:rPr lang="zh-CN" altLang="en-US" sz="1100" dirty="0" smtClean="0">
                  <a:solidFill>
                    <a:srgbClr val="1C1C1C"/>
                  </a:solidFill>
                </a:rPr>
                <a:t>面料成本管控（款</a:t>
              </a:r>
              <a:endParaRPr lang="en-US" altLang="zh-CN" sz="11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en-US" altLang="zh-CN" sz="1100" dirty="0" smtClean="0">
                  <a:solidFill>
                    <a:srgbClr val="1C1C1C"/>
                  </a:solidFill>
                </a:rPr>
                <a:t>3.</a:t>
              </a:r>
              <a:r>
                <a:rPr lang="zh-CN" altLang="en-US" sz="1100" dirty="0" smtClean="0">
                  <a:solidFill>
                    <a:srgbClr val="1C1C1C"/>
                  </a:solidFill>
                </a:rPr>
                <a:t>面料成本结构体</a:t>
              </a:r>
              <a:r>
                <a:rPr lang="zh-CN" altLang="en-US" sz="1300" dirty="0" smtClean="0">
                  <a:solidFill>
                    <a:srgbClr val="1C1C1C"/>
                  </a:solidFill>
                </a:rPr>
                <a:t>系</a:t>
              </a:r>
              <a:endParaRPr lang="en-US" altLang="zh-CN" sz="1300" dirty="0" smtClean="0">
                <a:solidFill>
                  <a:srgbClr val="1C1C1C"/>
                </a:solidFill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/>
          </p:nvSpPr>
          <p:spPr bwMode="gray">
            <a:xfrm rot="5400000">
              <a:off x="6486788" y="1534625"/>
              <a:ext cx="1651060" cy="153719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gray">
            <a:xfrm>
              <a:off x="6581825" y="2166862"/>
              <a:ext cx="1523962" cy="82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200" dirty="0" smtClean="0">
                  <a:solidFill>
                    <a:srgbClr val="1C1C1C"/>
                  </a:solidFill>
                </a:rPr>
                <a:t>模拟成本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rgbClr val="1C1C1C"/>
                  </a:solidFill>
                </a:rPr>
                <a:t>毛利率控制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zh-CN" altLang="en-US" sz="1200" dirty="0" smtClean="0">
                  <a:solidFill>
                    <a:srgbClr val="1C1C1C"/>
                  </a:solidFill>
                </a:rPr>
                <a:t>吊牌价管控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</p:txBody>
        </p:sp>
        <p:sp>
          <p:nvSpPr>
            <p:cNvPr id="7" name="AutoShape 11"/>
            <p:cNvSpPr>
              <a:spLocks noChangeArrowheads="1"/>
            </p:cNvSpPr>
            <p:nvPr/>
          </p:nvSpPr>
          <p:spPr bwMode="gray">
            <a:xfrm rot="5400000">
              <a:off x="7401121" y="4293910"/>
              <a:ext cx="1651060" cy="153719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8" name="Freeform 12"/>
            <p:cNvSpPr>
              <a:spLocks/>
            </p:cNvSpPr>
            <p:nvPr/>
          </p:nvSpPr>
          <p:spPr bwMode="gray">
            <a:xfrm>
              <a:off x="7450235" y="4277158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dirty="0" smtClean="0"/>
                <a:t>   实际成本</a:t>
              </a:r>
              <a:endParaRPr lang="zh-CN" altLang="en-US" dirty="0"/>
            </a:p>
          </p:txBody>
        </p:sp>
        <p:sp>
          <p:nvSpPr>
            <p:cNvPr id="9" name="Text Box 14"/>
            <p:cNvSpPr txBox="1">
              <a:spLocks noChangeArrowheads="1"/>
            </p:cNvSpPr>
            <p:nvPr/>
          </p:nvSpPr>
          <p:spPr bwMode="gray">
            <a:xfrm>
              <a:off x="7471286" y="5002218"/>
              <a:ext cx="1523962" cy="628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300" dirty="0" smtClean="0">
                  <a:solidFill>
                    <a:srgbClr val="1C1C1C"/>
                  </a:solidFill>
                </a:rPr>
                <a:t>实际成本核算</a:t>
              </a:r>
              <a:endParaRPr lang="en-US" altLang="zh-CN" sz="13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zh-CN" altLang="en-US" sz="1300" dirty="0" smtClean="0">
                  <a:solidFill>
                    <a:srgbClr val="1C1C1C"/>
                  </a:solidFill>
                </a:rPr>
                <a:t>成本差异分析</a:t>
              </a:r>
              <a:endParaRPr lang="en-US" altLang="zh-CN" sz="1300" dirty="0" smtClean="0">
                <a:solidFill>
                  <a:srgbClr val="1C1C1C"/>
                </a:solidFill>
              </a:endParaRPr>
            </a:p>
          </p:txBody>
        </p:sp>
        <p:sp>
          <p:nvSpPr>
            <p:cNvPr id="10" name="AutoShape 3"/>
            <p:cNvSpPr>
              <a:spLocks noChangeArrowheads="1"/>
            </p:cNvSpPr>
            <p:nvPr/>
          </p:nvSpPr>
          <p:spPr bwMode="gray">
            <a:xfrm rot="5400000">
              <a:off x="280665" y="4381797"/>
              <a:ext cx="1688933" cy="153719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dirty="0">
                <a:latin typeface="Arial" charset="0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gray">
            <a:xfrm>
              <a:off x="316233" y="5585680"/>
              <a:ext cx="1523962" cy="373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en-US" altLang="zh-CN" sz="1300" dirty="0">
                <a:solidFill>
                  <a:srgbClr val="1C1C1C"/>
                </a:solidFill>
              </a:endParaRPr>
            </a:p>
          </p:txBody>
        </p:sp>
        <p:sp>
          <p:nvSpPr>
            <p:cNvPr id="12" name="TextBox 1"/>
            <p:cNvSpPr txBox="1"/>
            <p:nvPr/>
          </p:nvSpPr>
          <p:spPr>
            <a:xfrm>
              <a:off x="382470" y="4863858"/>
              <a:ext cx="1574761" cy="11785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1.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目标</a:t>
              </a:r>
              <a:r>
                <a:rPr lang="zh-CN" altLang="en-US" sz="1200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客户群</a:t>
              </a:r>
            </a:p>
            <a:p>
              <a:r>
                <a:rPr lang="en-US" altLang="zh-CN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2.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目标</a:t>
              </a:r>
              <a:r>
                <a:rPr lang="zh-CN" altLang="en-US" sz="1200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售价、利润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区间</a:t>
              </a:r>
              <a:endParaRPr lang="en-US" altLang="zh-CN" sz="1200" dirty="0" smtClean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r>
                <a:rPr lang="en-US" altLang="zh-CN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3.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成本结构及占比</a:t>
              </a:r>
              <a:endParaRPr lang="zh-CN" altLang="en-US" sz="1200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endParaRPr lang="zh-CN" altLang="en-US" dirty="0"/>
            </a:p>
          </p:txBody>
        </p:sp>
        <p:sp>
          <p:nvSpPr>
            <p:cNvPr id="13" name="AutoShape 3"/>
            <p:cNvSpPr>
              <a:spLocks noChangeArrowheads="1"/>
            </p:cNvSpPr>
            <p:nvPr/>
          </p:nvSpPr>
          <p:spPr bwMode="gray">
            <a:xfrm rot="5400000">
              <a:off x="2292427" y="4419601"/>
              <a:ext cx="1653704" cy="1505195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4" name="Text Box 6"/>
            <p:cNvSpPr txBox="1">
              <a:spLocks noChangeArrowheads="1"/>
            </p:cNvSpPr>
            <p:nvPr/>
          </p:nvSpPr>
          <p:spPr bwMode="gray">
            <a:xfrm>
              <a:off x="2340404" y="4965512"/>
              <a:ext cx="1537195" cy="589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228600" indent="-228600" algn="ctr" eaLnBrk="1" hangingPunct="1">
                <a:buAutoNum type="arabicPeriod"/>
              </a:pP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加工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成本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预估</a:t>
              </a:r>
              <a:endParaRPr lang="en-US" altLang="zh-CN" sz="1200" dirty="0" smtClean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pPr marL="228600" indent="-228600" algn="ctr" eaLnBrk="1" hangingPunct="1">
                <a:buFontTx/>
                <a:buAutoNum type="arabicPeriod"/>
              </a:pPr>
              <a:r>
                <a:rPr lang="zh-CN" altLang="en-US" sz="1200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工艺成本预估管</a:t>
              </a:r>
              <a:r>
                <a:rPr lang="zh-CN" altLang="en-US" sz="1200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控</a:t>
              </a:r>
              <a:endParaRPr lang="en-US" altLang="zh-CN" sz="1200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15" name="Line 5"/>
            <p:cNvSpPr>
              <a:spLocks noChangeShapeType="1"/>
            </p:cNvSpPr>
            <p:nvPr/>
          </p:nvSpPr>
          <p:spPr bwMode="auto">
            <a:xfrm>
              <a:off x="312437" y="3602631"/>
              <a:ext cx="8367713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" name="Group 6"/>
            <p:cNvGrpSpPr>
              <a:grpSpLocks/>
            </p:cNvGrpSpPr>
            <p:nvPr/>
          </p:nvGrpSpPr>
          <p:grpSpPr bwMode="auto">
            <a:xfrm>
              <a:off x="731537" y="3513731"/>
              <a:ext cx="7519988" cy="149225"/>
              <a:chOff x="555" y="2414"/>
              <a:chExt cx="4712" cy="149"/>
            </a:xfrm>
          </p:grpSpPr>
          <p:sp>
            <p:nvSpPr>
              <p:cNvPr id="17" name="Line 7"/>
              <p:cNvSpPr>
                <a:spLocks noChangeShapeType="1"/>
              </p:cNvSpPr>
              <p:nvPr/>
            </p:nvSpPr>
            <p:spPr bwMode="auto">
              <a:xfrm flipV="1">
                <a:off x="555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8"/>
              <p:cNvSpPr>
                <a:spLocks noChangeShapeType="1"/>
              </p:cNvSpPr>
              <p:nvPr/>
            </p:nvSpPr>
            <p:spPr bwMode="auto">
              <a:xfrm flipV="1">
                <a:off x="869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9"/>
              <p:cNvSpPr>
                <a:spLocks noChangeShapeType="1"/>
              </p:cNvSpPr>
              <p:nvPr/>
            </p:nvSpPr>
            <p:spPr bwMode="auto">
              <a:xfrm flipV="1">
                <a:off x="1183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Line 10"/>
              <p:cNvSpPr>
                <a:spLocks noChangeShapeType="1"/>
              </p:cNvSpPr>
              <p:nvPr/>
            </p:nvSpPr>
            <p:spPr bwMode="auto">
              <a:xfrm flipV="1">
                <a:off x="1497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11"/>
              <p:cNvSpPr>
                <a:spLocks noChangeShapeType="1"/>
              </p:cNvSpPr>
              <p:nvPr/>
            </p:nvSpPr>
            <p:spPr bwMode="auto">
              <a:xfrm flipV="1">
                <a:off x="1811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12"/>
              <p:cNvSpPr>
                <a:spLocks noChangeShapeType="1"/>
              </p:cNvSpPr>
              <p:nvPr/>
            </p:nvSpPr>
            <p:spPr bwMode="auto">
              <a:xfrm flipV="1">
                <a:off x="2125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13"/>
              <p:cNvSpPr>
                <a:spLocks noChangeShapeType="1"/>
              </p:cNvSpPr>
              <p:nvPr/>
            </p:nvSpPr>
            <p:spPr bwMode="auto">
              <a:xfrm flipV="1">
                <a:off x="2439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14"/>
              <p:cNvSpPr>
                <a:spLocks noChangeShapeType="1"/>
              </p:cNvSpPr>
              <p:nvPr/>
            </p:nvSpPr>
            <p:spPr bwMode="auto">
              <a:xfrm flipV="1">
                <a:off x="2753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15"/>
              <p:cNvSpPr>
                <a:spLocks noChangeShapeType="1"/>
              </p:cNvSpPr>
              <p:nvPr/>
            </p:nvSpPr>
            <p:spPr bwMode="auto">
              <a:xfrm flipV="1">
                <a:off x="3068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16"/>
              <p:cNvSpPr>
                <a:spLocks noChangeShapeType="1"/>
              </p:cNvSpPr>
              <p:nvPr/>
            </p:nvSpPr>
            <p:spPr bwMode="auto">
              <a:xfrm flipV="1">
                <a:off x="3382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17"/>
              <p:cNvSpPr>
                <a:spLocks noChangeShapeType="1"/>
              </p:cNvSpPr>
              <p:nvPr/>
            </p:nvSpPr>
            <p:spPr bwMode="auto">
              <a:xfrm flipV="1">
                <a:off x="3696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18"/>
              <p:cNvSpPr>
                <a:spLocks noChangeShapeType="1"/>
              </p:cNvSpPr>
              <p:nvPr/>
            </p:nvSpPr>
            <p:spPr bwMode="auto">
              <a:xfrm flipV="1">
                <a:off x="4010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19"/>
              <p:cNvSpPr>
                <a:spLocks noChangeShapeType="1"/>
              </p:cNvSpPr>
              <p:nvPr/>
            </p:nvSpPr>
            <p:spPr bwMode="auto">
              <a:xfrm flipV="1">
                <a:off x="4324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20"/>
              <p:cNvSpPr>
                <a:spLocks noChangeShapeType="1"/>
              </p:cNvSpPr>
              <p:nvPr/>
            </p:nvSpPr>
            <p:spPr bwMode="auto">
              <a:xfrm flipV="1">
                <a:off x="4638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 flipV="1">
                <a:off x="4952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 flipV="1">
                <a:off x="5267" y="2414"/>
                <a:ext cx="0" cy="149"/>
              </a:xfrm>
              <a:prstGeom prst="line">
                <a:avLst/>
              </a:prstGeom>
              <a:noFill/>
              <a:ln w="12700">
                <a:solidFill>
                  <a:srgbClr val="00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3" name="Text Box 23"/>
            <p:cNvSpPr txBox="1">
              <a:spLocks noChangeArrowheads="1"/>
            </p:cNvSpPr>
            <p:nvPr/>
          </p:nvSpPr>
          <p:spPr bwMode="auto">
            <a:xfrm>
              <a:off x="742524" y="3707291"/>
              <a:ext cx="742683" cy="39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模块确认</a:t>
              </a:r>
              <a:endParaRPr lang="zh-CN" altLang="en-US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34" name="Text Box 24"/>
            <p:cNvSpPr txBox="1">
              <a:spLocks noChangeArrowheads="1"/>
            </p:cNvSpPr>
            <p:nvPr/>
          </p:nvSpPr>
          <p:spPr bwMode="auto">
            <a:xfrm>
              <a:off x="3918102" y="3120240"/>
              <a:ext cx="447298" cy="66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打版</a:t>
              </a:r>
            </a:p>
            <a:p>
              <a:pPr algn="ctr"/>
              <a:endParaRPr lang="en-US" altLang="zh-CN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35" name="Text Box 26"/>
            <p:cNvSpPr txBox="1">
              <a:spLocks noChangeArrowheads="1"/>
            </p:cNvSpPr>
            <p:nvPr/>
          </p:nvSpPr>
          <p:spPr bwMode="auto">
            <a:xfrm>
              <a:off x="8029820" y="3713755"/>
              <a:ext cx="658288" cy="589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200" b="1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生产执行</a:t>
              </a:r>
            </a:p>
            <a:p>
              <a:pPr algn="ctr"/>
              <a:r>
                <a:rPr lang="zh-CN" altLang="en-US" sz="1200" b="1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产品入库</a:t>
              </a: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8704362" y="3280579"/>
              <a:ext cx="447298" cy="66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销售</a:t>
              </a:r>
              <a:endParaRPr lang="en-US" altLang="zh-CN" sz="1400" b="1" dirty="0" smtClean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出</a:t>
              </a:r>
              <a:r>
                <a:rPr lang="zh-CN" altLang="en-US" sz="1400" b="1" dirty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库</a:t>
              </a:r>
            </a:p>
          </p:txBody>
        </p:sp>
        <p:sp>
          <p:nvSpPr>
            <p:cNvPr id="37" name="Text Box 24"/>
            <p:cNvSpPr txBox="1">
              <a:spLocks noChangeArrowheads="1"/>
            </p:cNvSpPr>
            <p:nvPr/>
          </p:nvSpPr>
          <p:spPr bwMode="auto">
            <a:xfrm>
              <a:off x="5047333" y="3848607"/>
              <a:ext cx="447298" cy="39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2"/>
                  </a:solidFill>
                  <a:latin typeface="宋体" charset="-122"/>
                  <a:cs typeface="Arial" charset="0"/>
                </a:rPr>
                <a:t>下单</a:t>
              </a:r>
              <a:endParaRPr lang="zh-CN" altLang="en-US" sz="1400" b="1" dirty="0">
                <a:solidFill>
                  <a:schemeClr val="tx2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38" name="Text Box 23"/>
            <p:cNvSpPr txBox="1">
              <a:spLocks noChangeArrowheads="1"/>
            </p:cNvSpPr>
            <p:nvPr/>
          </p:nvSpPr>
          <p:spPr bwMode="auto">
            <a:xfrm>
              <a:off x="104692" y="3325607"/>
              <a:ext cx="299605" cy="66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企</a:t>
              </a:r>
              <a:endParaRPr lang="en-US" altLang="zh-CN" sz="1400" b="1" dirty="0" smtClean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划</a:t>
              </a:r>
              <a:endParaRPr lang="zh-CN" altLang="en-US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auto">
            <a:xfrm>
              <a:off x="1969414" y="3104271"/>
              <a:ext cx="447298" cy="39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调料</a:t>
              </a:r>
              <a:endParaRPr lang="zh-CN" altLang="en-US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40" name="Text Box 24"/>
            <p:cNvSpPr txBox="1">
              <a:spLocks noChangeArrowheads="1"/>
            </p:cNvSpPr>
            <p:nvPr/>
          </p:nvSpPr>
          <p:spPr bwMode="auto">
            <a:xfrm>
              <a:off x="2803065" y="3767167"/>
              <a:ext cx="742683" cy="667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rgbClr val="000000"/>
                  </a:solidFill>
                  <a:latin typeface="宋体" charset="-122"/>
                  <a:cs typeface="Arial" charset="0"/>
                </a:rPr>
                <a:t>款式设计</a:t>
              </a:r>
              <a:endParaRPr lang="zh-CN" altLang="en-US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  <a:p>
              <a:pPr algn="ctr"/>
              <a:endParaRPr lang="en-US" altLang="zh-CN" sz="1400" b="1" dirty="0">
                <a:solidFill>
                  <a:srgbClr val="000000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41" name="Text Box 24"/>
            <p:cNvSpPr txBox="1">
              <a:spLocks noChangeArrowheads="1"/>
            </p:cNvSpPr>
            <p:nvPr/>
          </p:nvSpPr>
          <p:spPr bwMode="auto">
            <a:xfrm>
              <a:off x="6055908" y="3087211"/>
              <a:ext cx="742683" cy="39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2"/>
                  </a:solidFill>
                  <a:latin typeface="宋体" charset="-122"/>
                  <a:cs typeface="Arial" charset="0"/>
                </a:rPr>
                <a:t>接单投产</a:t>
              </a:r>
              <a:endParaRPr lang="zh-CN" altLang="en-US" sz="1400" b="1" dirty="0">
                <a:solidFill>
                  <a:schemeClr val="tx2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42" name="Text Box 24"/>
            <p:cNvSpPr txBox="1">
              <a:spLocks noChangeArrowheads="1"/>
            </p:cNvSpPr>
            <p:nvPr/>
          </p:nvSpPr>
          <p:spPr bwMode="auto">
            <a:xfrm>
              <a:off x="7096689" y="3761527"/>
              <a:ext cx="447298" cy="392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zh-CN" altLang="en-US" sz="1400" b="1" dirty="0" smtClean="0">
                  <a:solidFill>
                    <a:schemeClr val="tx2"/>
                  </a:solidFill>
                  <a:latin typeface="宋体" charset="-122"/>
                  <a:cs typeface="Arial" charset="0"/>
                </a:rPr>
                <a:t>定价</a:t>
              </a:r>
              <a:endParaRPr lang="zh-CN" altLang="en-US" sz="1400" b="1" dirty="0">
                <a:solidFill>
                  <a:schemeClr val="tx2"/>
                </a:solidFill>
                <a:latin typeface="宋体" charset="-122"/>
                <a:cs typeface="Arial" charset="0"/>
              </a:endParaRPr>
            </a:p>
          </p:txBody>
        </p:sp>
        <p:sp>
          <p:nvSpPr>
            <p:cNvPr id="43" name="AutoShape 7"/>
            <p:cNvSpPr>
              <a:spLocks noChangeArrowheads="1"/>
            </p:cNvSpPr>
            <p:nvPr/>
          </p:nvSpPr>
          <p:spPr bwMode="gray">
            <a:xfrm rot="5400000">
              <a:off x="3496769" y="1564913"/>
              <a:ext cx="1651060" cy="152744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DDDDDD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44" name="Text Box 10"/>
            <p:cNvSpPr txBox="1">
              <a:spLocks noChangeArrowheads="1"/>
            </p:cNvSpPr>
            <p:nvPr/>
          </p:nvSpPr>
          <p:spPr bwMode="gray">
            <a:xfrm>
              <a:off x="3631734" y="2053364"/>
              <a:ext cx="1454288" cy="82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200" dirty="0" smtClean="0">
                  <a:solidFill>
                    <a:srgbClr val="1C1C1C"/>
                  </a:solidFill>
                </a:rPr>
                <a:t>1.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工艺成本验证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r>
                <a:rPr lang="en-US" altLang="zh-CN" sz="1200" dirty="0" smtClean="0">
                  <a:solidFill>
                    <a:srgbClr val="1C1C1C"/>
                  </a:solidFill>
                </a:rPr>
                <a:t>2.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工艺成本确认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r>
                <a:rPr lang="en-US" altLang="zh-CN" sz="1200" dirty="0" smtClean="0">
                  <a:solidFill>
                    <a:srgbClr val="1C1C1C"/>
                  </a:solidFill>
                </a:rPr>
                <a:t>3.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标准工艺，成本库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</p:txBody>
        </p:sp>
        <p:sp>
          <p:nvSpPr>
            <p:cNvPr id="45" name="AutoShape 7"/>
            <p:cNvSpPr>
              <a:spLocks noChangeArrowheads="1"/>
            </p:cNvSpPr>
            <p:nvPr/>
          </p:nvSpPr>
          <p:spPr bwMode="gray">
            <a:xfrm rot="5400000">
              <a:off x="4201477" y="4392518"/>
              <a:ext cx="1651060" cy="1537193"/>
            </a:xfrm>
            <a:prstGeom prst="roundRect">
              <a:avLst>
                <a:gd name="adj" fmla="val 19894"/>
              </a:avLst>
            </a:prstGeom>
            <a:gradFill rotWithShape="1">
              <a:gsLst>
                <a:gs pos="0">
                  <a:schemeClr val="bg1">
                    <a:gamma/>
                    <a:shade val="78824"/>
                    <a:invGamma/>
                    <a:alpha val="98000"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78824"/>
                    <a:invGamma/>
                    <a:alpha val="98000"/>
                  </a:schemeClr>
                </a:gs>
              </a:gsLst>
              <a:lin ang="5400000" scaled="1"/>
            </a:gradFill>
            <a:ln w="38100" algn="ctr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46" name="Text Box 10"/>
            <p:cNvSpPr txBox="1">
              <a:spLocks noChangeArrowheads="1"/>
            </p:cNvSpPr>
            <p:nvPr/>
          </p:nvSpPr>
          <p:spPr bwMode="gray">
            <a:xfrm>
              <a:off x="4254104" y="4947963"/>
              <a:ext cx="1523962" cy="825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200" dirty="0" smtClean="0">
                  <a:solidFill>
                    <a:srgbClr val="1C1C1C"/>
                  </a:solidFill>
                </a:rPr>
                <a:t>1.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面料标准成本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en-US" altLang="zh-CN" sz="1200" dirty="0" smtClean="0">
                  <a:solidFill>
                    <a:srgbClr val="1C1C1C"/>
                  </a:solidFill>
                </a:rPr>
                <a:t>2.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工艺标准成本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  <a:p>
              <a:pPr algn="ctr"/>
              <a:r>
                <a:rPr lang="en-US" altLang="zh-CN" sz="1200" dirty="0" smtClean="0">
                  <a:solidFill>
                    <a:srgbClr val="1C1C1C"/>
                  </a:solidFill>
                </a:rPr>
                <a:t>3.</a:t>
              </a:r>
              <a:r>
                <a:rPr lang="zh-CN" altLang="en-US" sz="1200" dirty="0" smtClean="0">
                  <a:solidFill>
                    <a:srgbClr val="1C1C1C"/>
                  </a:solidFill>
                </a:rPr>
                <a:t>加工费标准成本</a:t>
              </a:r>
              <a:endParaRPr lang="en-US" altLang="zh-CN" sz="1200" dirty="0" smtClean="0">
                <a:solidFill>
                  <a:srgbClr val="1C1C1C"/>
                </a:solidFill>
              </a:endParaRPr>
            </a:p>
          </p:txBody>
        </p:sp>
        <p:sp>
          <p:nvSpPr>
            <p:cNvPr id="47" name="Freeform 12"/>
            <p:cNvSpPr>
              <a:spLocks/>
            </p:cNvSpPr>
            <p:nvPr/>
          </p:nvSpPr>
          <p:spPr bwMode="gray">
            <a:xfrm>
              <a:off x="364353" y="4335582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/>
                <a:t>   目标成本</a:t>
              </a:r>
              <a:endParaRPr lang="zh-CN" altLang="en-US" dirty="0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gray">
            <a:xfrm>
              <a:off x="1557699" y="1501351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dirty="0" smtClean="0"/>
                <a:t>   面料成本</a:t>
              </a:r>
              <a:endParaRPr lang="zh-CN" altLang="en-US" dirty="0"/>
            </a:p>
          </p:txBody>
        </p:sp>
        <p:sp>
          <p:nvSpPr>
            <p:cNvPr id="49" name="Freeform 12"/>
            <p:cNvSpPr>
              <a:spLocks/>
            </p:cNvSpPr>
            <p:nvPr/>
          </p:nvSpPr>
          <p:spPr bwMode="gray">
            <a:xfrm>
              <a:off x="2403904" y="4335583"/>
              <a:ext cx="1514198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 smtClean="0"/>
                <a:t>   工艺</a:t>
              </a:r>
              <a:r>
                <a:rPr lang="en-US" altLang="zh-CN" sz="1400" dirty="0" smtClean="0"/>
                <a:t>/</a:t>
              </a:r>
              <a:r>
                <a:rPr lang="zh-CN" altLang="en-US" sz="1400" dirty="0" smtClean="0"/>
                <a:t>加工费预估</a:t>
              </a:r>
              <a:endParaRPr lang="zh-CN" altLang="en-US" sz="1400" dirty="0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gray">
            <a:xfrm>
              <a:off x="3564465" y="1497851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dirty="0" smtClean="0"/>
                <a:t>  </a:t>
              </a:r>
              <a:r>
                <a:rPr lang="zh-CN" altLang="en-US" sz="1400" dirty="0" smtClean="0"/>
                <a:t>工艺</a:t>
              </a:r>
              <a:r>
                <a:rPr lang="en-US" altLang="zh-CN" sz="1400" dirty="0" smtClean="0"/>
                <a:t>/</a:t>
              </a:r>
              <a:r>
                <a:rPr lang="zh-CN" altLang="en-US" sz="1400" dirty="0" smtClean="0"/>
                <a:t>加工费验证</a:t>
              </a:r>
              <a:endParaRPr lang="zh-CN" altLang="en-US" sz="1400" dirty="0"/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gray">
            <a:xfrm>
              <a:off x="4276483" y="4351451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dirty="0" smtClean="0"/>
                <a:t>    标准成本</a:t>
              </a:r>
              <a:endParaRPr lang="zh-CN" altLang="en-US" dirty="0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gray">
            <a:xfrm>
              <a:off x="6551540" y="1491773"/>
              <a:ext cx="1521556" cy="482600"/>
            </a:xfrm>
            <a:custGeom>
              <a:avLst/>
              <a:gdLst>
                <a:gd name="T0" fmla="*/ 0 w 1259"/>
                <a:gd name="T1" fmla="*/ 781552768 h 298"/>
                <a:gd name="T2" fmla="*/ 17808902 w 1259"/>
                <a:gd name="T3" fmla="*/ 448474693 h 298"/>
                <a:gd name="T4" fmla="*/ 422342976 w 1259"/>
                <a:gd name="T5" fmla="*/ 36716465 h 298"/>
                <a:gd name="T6" fmla="*/ 905746617 w 1259"/>
                <a:gd name="T7" fmla="*/ 34094555 h 298"/>
                <a:gd name="T8" fmla="*/ 2147483647 w 1259"/>
                <a:gd name="T9" fmla="*/ 26227200 h 298"/>
                <a:gd name="T10" fmla="*/ 2147483647 w 1259"/>
                <a:gd name="T11" fmla="*/ 31472645 h 298"/>
                <a:gd name="T12" fmla="*/ 2147483647 w 1259"/>
                <a:gd name="T13" fmla="*/ 487814674 h 298"/>
                <a:gd name="T14" fmla="*/ 2147483647 w 1259"/>
                <a:gd name="T15" fmla="*/ 778930859 h 298"/>
                <a:gd name="T16" fmla="*/ 0 w 1259"/>
                <a:gd name="T17" fmla="*/ 781552768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59"/>
                <a:gd name="T28" fmla="*/ 0 h 298"/>
                <a:gd name="T29" fmla="*/ 1259 w 125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59" h="298">
                  <a:moveTo>
                    <a:pt x="0" y="298"/>
                  </a:moveTo>
                  <a:lnTo>
                    <a:pt x="7" y="171"/>
                  </a:lnTo>
                  <a:cubicBezTo>
                    <a:pt x="35" y="124"/>
                    <a:pt x="108" y="40"/>
                    <a:pt x="166" y="14"/>
                  </a:cubicBezTo>
                  <a:lnTo>
                    <a:pt x="356" y="13"/>
                  </a:lnTo>
                  <a:cubicBezTo>
                    <a:pt x="482" y="12"/>
                    <a:pt x="805" y="10"/>
                    <a:pt x="922" y="10"/>
                  </a:cubicBezTo>
                  <a:cubicBezTo>
                    <a:pt x="1039" y="10"/>
                    <a:pt x="988" y="0"/>
                    <a:pt x="1060" y="12"/>
                  </a:cubicBezTo>
                  <a:cubicBezTo>
                    <a:pt x="1132" y="24"/>
                    <a:pt x="1204" y="81"/>
                    <a:pt x="1249" y="186"/>
                  </a:cubicBezTo>
                  <a:cubicBezTo>
                    <a:pt x="1259" y="258"/>
                    <a:pt x="1255" y="297"/>
                    <a:pt x="1255" y="297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chemeClr val="hlink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dirty="0" smtClean="0"/>
                <a:t>   产品定价</a:t>
              </a:r>
              <a:endParaRPr lang="zh-CN" altLang="en-US" dirty="0"/>
            </a:p>
          </p:txBody>
        </p:sp>
      </p:grpSp>
      <p:sp>
        <p:nvSpPr>
          <p:cNvPr id="54" name="矩形 53"/>
          <p:cNvSpPr/>
          <p:nvPr/>
        </p:nvSpPr>
        <p:spPr bwMode="auto">
          <a:xfrm>
            <a:off x="279185" y="670722"/>
            <a:ext cx="11799085" cy="873070"/>
          </a:xfrm>
          <a:prstGeom prst="rect">
            <a:avLst/>
          </a:prstGeom>
          <a:noFill/>
          <a:ln w="12700" cmpd="sng">
            <a:noFill/>
            <a:round/>
            <a:headEnd/>
            <a:tailEnd/>
          </a:ln>
          <a:effectLst/>
        </p:spPr>
        <p:txBody>
          <a:bodyPr lIns="81537" tIns="40769" rIns="81537" bIns="40769" rtlCol="0" anchor="t" anchorCtr="0"/>
          <a:lstStyle/>
          <a:p>
            <a:r>
              <a:rPr kumimoji="1"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成本管控：</a:t>
            </a:r>
            <a:r>
              <a:rPr kumimoji="1"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在整个产品研发生产的不同阶段，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建立成本管控模型，确保产品毛利的同时，</a:t>
            </a:r>
            <a:r>
              <a:rPr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保持 企划</a:t>
            </a:r>
            <a:r>
              <a:rPr lang="zh-CN" altLang="en-US" sz="1600" dirty="0">
                <a:latin typeface="华文楷体" panose="02010600040101010101" pitchFamily="2" charset="-122"/>
                <a:ea typeface="华文楷体" panose="02010600040101010101" pitchFamily="2" charset="-122"/>
              </a:rPr>
              <a:t>规划的价格区间，保证产品价格竞争力</a:t>
            </a:r>
            <a:r>
              <a:rPr kumimoji="1" lang="zh-CN" altLang="en-US" sz="16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；</a:t>
            </a:r>
            <a:endParaRPr kumimoji="1" lang="zh-CN" altLang="en-US" sz="1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圆角矩形 56"/>
          <p:cNvSpPr/>
          <p:nvPr/>
        </p:nvSpPr>
        <p:spPr bwMode="auto">
          <a:xfrm>
            <a:off x="0" y="3188"/>
            <a:ext cx="12192000" cy="463138"/>
          </a:xfrm>
          <a:prstGeom prst="roundRect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模型四：成本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策略是推动力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8616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41B95E3-CAC4-3949-B878-55EB267B9FB0}" type="slidenum">
              <a:rPr lang="en-US" altLang="zh-CN" smtClean="0"/>
              <a:pPr/>
              <a:t>13</a:t>
            </a:fld>
            <a:endParaRPr lang="en-US" altLang="zh-CN" dirty="0"/>
          </a:p>
        </p:txBody>
      </p:sp>
      <p:grpSp>
        <p:nvGrpSpPr>
          <p:cNvPr id="17" name="组合 16"/>
          <p:cNvGrpSpPr/>
          <p:nvPr/>
        </p:nvGrpSpPr>
        <p:grpSpPr>
          <a:xfrm>
            <a:off x="487237" y="1428962"/>
            <a:ext cx="2399611" cy="1460030"/>
            <a:chOff x="3437406" y="1682318"/>
            <a:chExt cx="2358189" cy="1937084"/>
          </a:xfrm>
        </p:grpSpPr>
        <p:grpSp>
          <p:nvGrpSpPr>
            <p:cNvPr id="13" name="组合 12"/>
            <p:cNvGrpSpPr/>
            <p:nvPr/>
          </p:nvGrpSpPr>
          <p:grpSpPr>
            <a:xfrm>
              <a:off x="3437406" y="1682318"/>
              <a:ext cx="2358189" cy="1937084"/>
              <a:chOff x="2684379" y="1479885"/>
              <a:chExt cx="2358189" cy="1937084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2684379" y="1479885"/>
                <a:ext cx="2358189" cy="1937084"/>
              </a:xfrm>
              <a:prstGeom prst="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2717696" y="1479885"/>
                <a:ext cx="2291554" cy="6329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/>
                  <a:t>物料清单（</a:t>
                </a:r>
                <a:r>
                  <a:rPr lang="en-US" altLang="zh-CN" sz="1400" b="1" dirty="0" smtClean="0"/>
                  <a:t>BOM</a:t>
                </a:r>
                <a:r>
                  <a:rPr lang="zh-CN" altLang="en-US" sz="1400" b="1" dirty="0" smtClean="0"/>
                  <a:t>）：</a:t>
                </a:r>
                <a:r>
                  <a:rPr lang="zh-CN" altLang="en-US" sz="1100" dirty="0" smtClean="0"/>
                  <a:t>面辅料物料信息、单位用量</a:t>
                </a:r>
                <a:endParaRPr lang="zh-CN" altLang="en-US" sz="1100" dirty="0"/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30874" y="2651957"/>
              <a:ext cx="2171251" cy="799240"/>
            </a:xfrm>
            <a:prstGeom prst="rect">
              <a:avLst/>
            </a:prstGeom>
          </p:spPr>
        </p:pic>
      </p:grpSp>
      <p:sp>
        <p:nvSpPr>
          <p:cNvPr id="28" name="AutoShape 6"/>
          <p:cNvSpPr>
            <a:spLocks noChangeArrowheads="1"/>
          </p:cNvSpPr>
          <p:nvPr/>
        </p:nvSpPr>
        <p:spPr bwMode="auto">
          <a:xfrm rot="16200000" flipV="1">
            <a:off x="1107392" y="3362303"/>
            <a:ext cx="4605944" cy="778047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rgbClr val="0000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50000"/>
              </a:spcBef>
            </a:pPr>
            <a:endParaRPr kumimoji="1" lang="zh-CN" altLang="zh-CN" sz="1200" b="1">
              <a:latin typeface="Times New Roman" pitchFamily="18" charset="0"/>
              <a:ea typeface="Gulim" pitchFamily="34" charset="-127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0049" y="3021351"/>
            <a:ext cx="2406863" cy="1387433"/>
            <a:chOff x="5267052" y="2121093"/>
            <a:chExt cx="2358189" cy="1937084"/>
          </a:xfrm>
        </p:grpSpPr>
        <p:grpSp>
          <p:nvGrpSpPr>
            <p:cNvPr id="19" name="组合 18"/>
            <p:cNvGrpSpPr/>
            <p:nvPr/>
          </p:nvGrpSpPr>
          <p:grpSpPr>
            <a:xfrm>
              <a:off x="5267052" y="2121093"/>
              <a:ext cx="2358189" cy="1937084"/>
              <a:chOff x="2684379" y="1479885"/>
              <a:chExt cx="2358189" cy="193708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2684379" y="1479885"/>
                <a:ext cx="2358189" cy="1937084"/>
              </a:xfrm>
              <a:prstGeom prst="rect">
                <a:avLst/>
              </a:prstGeom>
              <a:noFill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2717696" y="1479885"/>
                <a:ext cx="2291554" cy="6660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/>
                  <a:t>工艺工时：</a:t>
                </a:r>
                <a:r>
                  <a:rPr lang="zh-CN" altLang="en-US" sz="1100" dirty="0" smtClean="0"/>
                  <a:t>建立标准工艺工时或导入工时工价</a:t>
                </a:r>
                <a:endParaRPr lang="zh-CN" altLang="en-US" sz="1100" dirty="0"/>
              </a:p>
            </p:txBody>
          </p:sp>
        </p:grpSp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6721" y="2989072"/>
              <a:ext cx="2191138" cy="989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3"/>
          <p:cNvGrpSpPr/>
          <p:nvPr/>
        </p:nvGrpSpPr>
        <p:grpSpPr>
          <a:xfrm>
            <a:off x="465087" y="4625952"/>
            <a:ext cx="2406863" cy="1387433"/>
            <a:chOff x="2684379" y="1479885"/>
            <a:chExt cx="2358189" cy="1937084"/>
          </a:xfrm>
        </p:grpSpPr>
        <p:sp>
          <p:nvSpPr>
            <p:cNvPr id="26" name="矩形 25"/>
            <p:cNvSpPr/>
            <p:nvPr/>
          </p:nvSpPr>
          <p:spPr>
            <a:xfrm>
              <a:off x="2684379" y="1479885"/>
              <a:ext cx="2358189" cy="1937084"/>
            </a:xfrm>
            <a:prstGeom prst="rect">
              <a:avLst/>
            </a:prstGeom>
            <a:noFill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717697" y="1479885"/>
              <a:ext cx="2291554" cy="4297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/>
                <a:t>其他费用：</a:t>
              </a:r>
              <a:r>
                <a:rPr lang="zh-CN" altLang="en-US" sz="1200" dirty="0" smtClean="0"/>
                <a:t>管理费、运费等</a:t>
              </a:r>
              <a:endParaRPr lang="zh-CN" altLang="en-US" sz="1200" dirty="0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517" y="3601706"/>
            <a:ext cx="1043787" cy="52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72" y="5062684"/>
            <a:ext cx="1778000" cy="810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025886" y="2994849"/>
            <a:ext cx="2897447" cy="1543440"/>
            <a:chOff x="2983873" y="3411113"/>
            <a:chExt cx="2173085" cy="1543440"/>
          </a:xfrm>
        </p:grpSpPr>
        <p:grpSp>
          <p:nvGrpSpPr>
            <p:cNvPr id="4" name="组合 3"/>
            <p:cNvGrpSpPr/>
            <p:nvPr/>
          </p:nvGrpSpPr>
          <p:grpSpPr>
            <a:xfrm>
              <a:off x="2983873" y="3411113"/>
              <a:ext cx="2173085" cy="1543440"/>
              <a:chOff x="2359189" y="4806040"/>
              <a:chExt cx="4466495" cy="1208118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359189" y="4806040"/>
                <a:ext cx="4466495" cy="1208118"/>
                <a:chOff x="2684379" y="1479885"/>
                <a:chExt cx="2358189" cy="1937084"/>
              </a:xfrm>
            </p:grpSpPr>
            <p:sp>
              <p:nvSpPr>
                <p:cNvPr id="34" name="矩形 33"/>
                <p:cNvSpPr/>
                <p:nvPr/>
              </p:nvSpPr>
              <p:spPr>
                <a:xfrm>
                  <a:off x="2684379" y="1479885"/>
                  <a:ext cx="2358189" cy="1937084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2717696" y="1479885"/>
                  <a:ext cx="2291554" cy="3862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b="1" dirty="0" smtClean="0"/>
                    <a:t>标准成本：</a:t>
                  </a:r>
                  <a:r>
                    <a:rPr lang="zh-CN" altLang="en-US" sz="1100" dirty="0" smtClean="0"/>
                    <a:t>材料</a:t>
                  </a:r>
                  <a:r>
                    <a:rPr lang="en-US" altLang="zh-CN" sz="1100" dirty="0" smtClean="0"/>
                    <a:t>+</a:t>
                  </a:r>
                  <a:r>
                    <a:rPr lang="zh-CN" altLang="en-US" sz="1100" dirty="0" smtClean="0"/>
                    <a:t>人工</a:t>
                  </a:r>
                  <a:r>
                    <a:rPr lang="en-US" altLang="zh-CN" sz="1100" dirty="0" smtClean="0"/>
                    <a:t>+</a:t>
                  </a:r>
                  <a:r>
                    <a:rPr lang="zh-CN" altLang="en-US" sz="1100" dirty="0" smtClean="0"/>
                    <a:t>其他费用</a:t>
                  </a:r>
                  <a:endParaRPr lang="zh-CN" altLang="en-US" sz="1100" dirty="0"/>
                </a:p>
              </p:txBody>
            </p:sp>
          </p:grpSp>
          <p:pic>
            <p:nvPicPr>
              <p:cNvPr id="6150" name="Picture 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68" y="5245369"/>
                <a:ext cx="896086" cy="54461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51" name="Picture 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6646" y="5166792"/>
                <a:ext cx="1291213" cy="62319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1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6843" y="4003521"/>
              <a:ext cx="747764" cy="568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8748401" y="3737447"/>
            <a:ext cx="2897447" cy="1774733"/>
            <a:chOff x="6369341" y="1742069"/>
            <a:chExt cx="2173085" cy="1986709"/>
          </a:xfrm>
        </p:grpSpPr>
        <p:sp>
          <p:nvSpPr>
            <p:cNvPr id="42" name="矩形 41"/>
            <p:cNvSpPr/>
            <p:nvPr/>
          </p:nvSpPr>
          <p:spPr>
            <a:xfrm>
              <a:off x="6369341" y="1742069"/>
              <a:ext cx="2173085" cy="198670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400042" y="1811657"/>
              <a:ext cx="2111681" cy="7235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/>
                <a:t>实际成本</a:t>
              </a:r>
              <a:endParaRPr lang="en-US" altLang="zh-CN" sz="1400" b="1" dirty="0" smtClean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sz="1100" dirty="0" smtClean="0"/>
                <a:t>实际成本核算（大货生产）</a:t>
              </a:r>
              <a:endParaRPr lang="en-US" altLang="zh-CN" sz="1100" dirty="0" smtClean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sz="1100" dirty="0" smtClean="0"/>
                <a:t>成本差异分析</a:t>
              </a:r>
              <a:endParaRPr lang="zh-CN" altLang="en-US" sz="11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743043" y="1550398"/>
            <a:ext cx="2897447" cy="1833565"/>
            <a:chOff x="6369341" y="1742069"/>
            <a:chExt cx="2173085" cy="1986709"/>
          </a:xfrm>
        </p:grpSpPr>
        <p:sp>
          <p:nvSpPr>
            <p:cNvPr id="49" name="矩形 48"/>
            <p:cNvSpPr/>
            <p:nvPr/>
          </p:nvSpPr>
          <p:spPr>
            <a:xfrm>
              <a:off x="6369341" y="1742069"/>
              <a:ext cx="2173085" cy="1986709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400042" y="1811657"/>
              <a:ext cx="2111681" cy="700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/>
                <a:t>产品定价</a:t>
              </a:r>
              <a:endParaRPr lang="en-US" altLang="zh-CN" sz="1400" b="1" dirty="0" smtClean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sz="1100" dirty="0" smtClean="0"/>
                <a:t>毛利率控制</a:t>
              </a:r>
              <a:endParaRPr lang="en-US" altLang="zh-CN" sz="1100" dirty="0" smtClean="0"/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zh-CN" altLang="en-US" sz="1100" dirty="0"/>
                <a:t>吊</a:t>
              </a:r>
              <a:r>
                <a:rPr lang="zh-CN" altLang="en-US" sz="1100" dirty="0" smtClean="0"/>
                <a:t>牌价管控</a:t>
              </a:r>
              <a:endParaRPr lang="zh-CN" altLang="en-US" sz="1100" dirty="0"/>
            </a:p>
          </p:txBody>
        </p:sp>
      </p:grp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2075" y="2479090"/>
            <a:ext cx="2419379" cy="79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5250" y="4544444"/>
            <a:ext cx="1963745" cy="766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右箭头 8"/>
          <p:cNvSpPr/>
          <p:nvPr/>
        </p:nvSpPr>
        <p:spPr>
          <a:xfrm rot="19517500">
            <a:off x="6949834" y="2701416"/>
            <a:ext cx="1766412" cy="484598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右箭头 51"/>
          <p:cNvSpPr/>
          <p:nvPr/>
        </p:nvSpPr>
        <p:spPr>
          <a:xfrm rot="1801485">
            <a:off x="6949835" y="4367459"/>
            <a:ext cx="1766412" cy="484598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 bwMode="auto">
          <a:xfrm>
            <a:off x="-11875" y="3188"/>
            <a:ext cx="12203875" cy="463138"/>
          </a:xfrm>
          <a:prstGeom prst="roundRect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/>
        </p:spPr>
        <p:txBody>
          <a:bodyPr wrap="none"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能力模型四：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成本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策略是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推动力（</a:t>
            </a:r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成本与定价管理）</a:t>
            </a:r>
            <a:endParaRPr lang="en-US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98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流程图: 过程 200"/>
          <p:cNvSpPr/>
          <p:nvPr/>
        </p:nvSpPr>
        <p:spPr>
          <a:xfrm>
            <a:off x="5273126" y="1240184"/>
            <a:ext cx="6473725" cy="1347055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0" name="流程图: 过程 199"/>
          <p:cNvSpPr/>
          <p:nvPr/>
        </p:nvSpPr>
        <p:spPr>
          <a:xfrm>
            <a:off x="2705451" y="1230659"/>
            <a:ext cx="2532932" cy="1361777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2" name="流程图: 过程 191"/>
          <p:cNvSpPr/>
          <p:nvPr/>
        </p:nvSpPr>
        <p:spPr>
          <a:xfrm>
            <a:off x="405395" y="1230659"/>
            <a:ext cx="2290891" cy="1354368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" name="流程图: 过程 77"/>
          <p:cNvSpPr/>
          <p:nvPr/>
        </p:nvSpPr>
        <p:spPr>
          <a:xfrm>
            <a:off x="9663131" y="2923500"/>
            <a:ext cx="2083719" cy="2638425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畅滞销</a:t>
            </a:r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en-US" altLang="zh-CN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PPS)</a:t>
            </a:r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7" name="流程图: 过程 166"/>
          <p:cNvSpPr/>
          <p:nvPr/>
        </p:nvSpPr>
        <p:spPr>
          <a:xfrm>
            <a:off x="9739332" y="4239643"/>
            <a:ext cx="1902728" cy="1237626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平、滞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6" name="流程图: 过程 165"/>
          <p:cNvSpPr/>
          <p:nvPr/>
        </p:nvSpPr>
        <p:spPr>
          <a:xfrm>
            <a:off x="9764732" y="3195941"/>
            <a:ext cx="1863943" cy="905394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爆、畅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6" name="流程图: 过程 135"/>
          <p:cNvSpPr/>
          <p:nvPr/>
        </p:nvSpPr>
        <p:spPr>
          <a:xfrm>
            <a:off x="5279068" y="2923501"/>
            <a:ext cx="4348248" cy="2638425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零售</a:t>
            </a:r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" name="流程图: 过程 134"/>
          <p:cNvSpPr/>
          <p:nvPr/>
        </p:nvSpPr>
        <p:spPr>
          <a:xfrm>
            <a:off x="2425526" y="2923500"/>
            <a:ext cx="2812857" cy="2609850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供应链</a:t>
            </a:r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" name="流程图: 过程 133"/>
          <p:cNvSpPr/>
          <p:nvPr/>
        </p:nvSpPr>
        <p:spPr>
          <a:xfrm>
            <a:off x="1354188" y="2923500"/>
            <a:ext cx="945189" cy="2609851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</a:t>
            </a:r>
            <a:endParaRPr lang="en-US" altLang="zh-CN" sz="1000" b="1" u="sng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开发</a:t>
            </a:r>
          </a:p>
        </p:txBody>
      </p:sp>
      <p:sp>
        <p:nvSpPr>
          <p:cNvPr id="131" name="流程图: 过程 130"/>
          <p:cNvSpPr/>
          <p:nvPr/>
        </p:nvSpPr>
        <p:spPr>
          <a:xfrm>
            <a:off x="423713" y="2923501"/>
            <a:ext cx="885209" cy="2609849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商品</a:t>
            </a:r>
            <a:endParaRPr lang="en-US" altLang="zh-CN" sz="1000" b="1" u="sng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企划</a:t>
            </a:r>
            <a:endParaRPr lang="zh-CN" altLang="en-US" sz="100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-37750" y="0"/>
            <a:ext cx="12241625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rtlCol="0" anchor="ctr"/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能力</a:t>
            </a:r>
            <a:r>
              <a:rPr lang="zh-CN" altLang="en-US" dirty="0" smtClean="0"/>
              <a:t>模型五： </a:t>
            </a:r>
            <a:r>
              <a:rPr lang="en-US" altLang="zh-CN" dirty="0" smtClean="0"/>
              <a:t>IT</a:t>
            </a:r>
            <a:r>
              <a:rPr lang="zh-CN" altLang="en-US" dirty="0"/>
              <a:t>应用的支撑</a:t>
            </a:r>
            <a:r>
              <a:rPr lang="zh-CN" altLang="en-US" dirty="0" smtClean="0"/>
              <a:t>力</a:t>
            </a:r>
            <a:r>
              <a:rPr lang="zh-CN" altLang="en-US" dirty="0"/>
              <a:t>（</a:t>
            </a:r>
            <a:r>
              <a:rPr lang="zh-CN" altLang="en-US" sz="2000" dirty="0" smtClean="0"/>
              <a:t>统一</a:t>
            </a:r>
            <a:r>
              <a:rPr lang="zh-CN" altLang="en-US" sz="2000" dirty="0"/>
              <a:t>的、</a:t>
            </a:r>
            <a:r>
              <a:rPr lang="zh-CN" altLang="en-US" sz="2000" dirty="0"/>
              <a:t>集成的</a:t>
            </a:r>
            <a:r>
              <a:rPr lang="en-US" altLang="zh-CN" sz="2000" dirty="0"/>
              <a:t> </a:t>
            </a:r>
            <a:r>
              <a:rPr lang="zh-CN" altLang="en-US" sz="2000" dirty="0" smtClean="0"/>
              <a:t>快速供应链系统）</a:t>
            </a:r>
            <a:endParaRPr lang="zh-CN" altLang="en-US" sz="2000" dirty="0"/>
          </a:p>
        </p:txBody>
      </p:sp>
      <p:sp>
        <p:nvSpPr>
          <p:cNvPr id="73" name="流程图: 过程 72"/>
          <p:cNvSpPr/>
          <p:nvPr/>
        </p:nvSpPr>
        <p:spPr>
          <a:xfrm>
            <a:off x="426735" y="4255666"/>
            <a:ext cx="400417" cy="984629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产品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企划</a:t>
            </a:r>
          </a:p>
        </p:txBody>
      </p:sp>
      <p:sp>
        <p:nvSpPr>
          <p:cNvPr id="75" name="流程图: 过程 74"/>
          <p:cNvSpPr/>
          <p:nvPr/>
        </p:nvSpPr>
        <p:spPr>
          <a:xfrm>
            <a:off x="426735" y="3288457"/>
            <a:ext cx="400417" cy="932756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商品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企划</a:t>
            </a:r>
            <a:endParaRPr lang="zh-CN" altLang="en-US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6" name="流程图: 过程 75"/>
          <p:cNvSpPr/>
          <p:nvPr/>
        </p:nvSpPr>
        <p:spPr>
          <a:xfrm>
            <a:off x="4337518" y="3177665"/>
            <a:ext cx="393217" cy="1950304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货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计划</a:t>
            </a:r>
            <a:endParaRPr lang="zh-CN" altLang="en-US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流程图: 过程 79"/>
          <p:cNvSpPr/>
          <p:nvPr/>
        </p:nvSpPr>
        <p:spPr>
          <a:xfrm>
            <a:off x="9752032" y="4847896"/>
            <a:ext cx="929926" cy="236289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调货</a:t>
            </a:r>
            <a:endParaRPr lang="zh-CN" altLang="en-US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" name="流程图: 过程 80"/>
          <p:cNvSpPr/>
          <p:nvPr/>
        </p:nvSpPr>
        <p:spPr>
          <a:xfrm>
            <a:off x="9845850" y="3493426"/>
            <a:ext cx="1703801" cy="246515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返单</a:t>
            </a:r>
          </a:p>
        </p:txBody>
      </p:sp>
      <p:sp>
        <p:nvSpPr>
          <p:cNvPr id="82" name="流程图: 过程 81"/>
          <p:cNvSpPr/>
          <p:nvPr/>
        </p:nvSpPr>
        <p:spPr>
          <a:xfrm>
            <a:off x="9844280" y="3785211"/>
            <a:ext cx="1706416" cy="235825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套版</a:t>
            </a:r>
            <a:endParaRPr lang="zh-CN" altLang="en-US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3" name="流程图: 过程 82"/>
          <p:cNvSpPr/>
          <p:nvPr/>
        </p:nvSpPr>
        <p:spPr>
          <a:xfrm>
            <a:off x="9764732" y="5127968"/>
            <a:ext cx="929927" cy="232468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调价</a:t>
            </a:r>
          </a:p>
        </p:txBody>
      </p:sp>
      <p:sp>
        <p:nvSpPr>
          <p:cNvPr id="85" name="流程图: 过程 84"/>
          <p:cNvSpPr/>
          <p:nvPr/>
        </p:nvSpPr>
        <p:spPr>
          <a:xfrm>
            <a:off x="10737424" y="4545822"/>
            <a:ext cx="442755" cy="820352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架</a:t>
            </a:r>
          </a:p>
        </p:txBody>
      </p:sp>
      <p:sp>
        <p:nvSpPr>
          <p:cNvPr id="87" name="流程图: 过程 86"/>
          <p:cNvSpPr/>
          <p:nvPr/>
        </p:nvSpPr>
        <p:spPr>
          <a:xfrm>
            <a:off x="11216367" y="4553385"/>
            <a:ext cx="373330" cy="801302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清仓</a:t>
            </a:r>
          </a:p>
        </p:txBody>
      </p:sp>
      <p:sp>
        <p:nvSpPr>
          <p:cNvPr id="89" name="流程图: 过程 88"/>
          <p:cNvSpPr/>
          <p:nvPr/>
        </p:nvSpPr>
        <p:spPr>
          <a:xfrm>
            <a:off x="884907" y="3284351"/>
            <a:ext cx="398615" cy="1952260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贴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块</a:t>
            </a:r>
          </a:p>
        </p:txBody>
      </p:sp>
      <p:sp>
        <p:nvSpPr>
          <p:cNvPr id="92" name="流程图: 过程 91"/>
          <p:cNvSpPr/>
          <p:nvPr/>
        </p:nvSpPr>
        <p:spPr>
          <a:xfrm>
            <a:off x="1379045" y="4253826"/>
            <a:ext cx="400417" cy="985791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打版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3" name="流程图: 过程 92"/>
          <p:cNvSpPr/>
          <p:nvPr/>
        </p:nvSpPr>
        <p:spPr>
          <a:xfrm>
            <a:off x="1379046" y="3285028"/>
            <a:ext cx="400417" cy="926661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设计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5" name="流程图: 过程 94"/>
          <p:cNvSpPr/>
          <p:nvPr/>
        </p:nvSpPr>
        <p:spPr>
          <a:xfrm>
            <a:off x="1873561" y="3277726"/>
            <a:ext cx="400417" cy="197284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审版 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" name="流程图: 过程 101"/>
          <p:cNvSpPr/>
          <p:nvPr/>
        </p:nvSpPr>
        <p:spPr>
          <a:xfrm>
            <a:off x="2459332" y="3172307"/>
            <a:ext cx="881484" cy="1980000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altLang="zh-CN" sz="1050" b="1" u="sng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流程图: 过程 102"/>
          <p:cNvSpPr/>
          <p:nvPr/>
        </p:nvSpPr>
        <p:spPr>
          <a:xfrm>
            <a:off x="3887238" y="3180253"/>
            <a:ext cx="406684" cy="1947716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生产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制造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与跟单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1" name="流程图: 过程 110"/>
          <p:cNvSpPr/>
          <p:nvPr/>
        </p:nvSpPr>
        <p:spPr>
          <a:xfrm>
            <a:off x="3406306" y="3181832"/>
            <a:ext cx="447343" cy="1946138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采购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" name="流程图: 过程 111"/>
          <p:cNvSpPr/>
          <p:nvPr/>
        </p:nvSpPr>
        <p:spPr>
          <a:xfrm>
            <a:off x="4770470" y="3179098"/>
            <a:ext cx="395265" cy="1967082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物流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配送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8" name="流程图: 过程 127"/>
          <p:cNvSpPr/>
          <p:nvPr/>
        </p:nvSpPr>
        <p:spPr>
          <a:xfrm>
            <a:off x="2493430" y="4782991"/>
            <a:ext cx="794016" cy="335966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外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发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9" name="流程图: 过程 128"/>
          <p:cNvSpPr/>
          <p:nvPr/>
        </p:nvSpPr>
        <p:spPr>
          <a:xfrm>
            <a:off x="2485983" y="3197444"/>
            <a:ext cx="799311" cy="28801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面料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0" name="流程图: 过程 129"/>
          <p:cNvSpPr/>
          <p:nvPr/>
        </p:nvSpPr>
        <p:spPr>
          <a:xfrm>
            <a:off x="2486312" y="3518534"/>
            <a:ext cx="802300" cy="275084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</a:t>
            </a:r>
            <a:r>
              <a:rPr lang="zh-CN" altLang="en-US" sz="10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工艺</a:t>
            </a:r>
            <a:endParaRPr lang="en-US" altLang="zh-CN" sz="10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2" name="流程图: 过程 141"/>
          <p:cNvSpPr/>
          <p:nvPr/>
        </p:nvSpPr>
        <p:spPr>
          <a:xfrm>
            <a:off x="9752032" y="4544258"/>
            <a:ext cx="929926" cy="270931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陈列</a:t>
            </a:r>
          </a:p>
        </p:txBody>
      </p:sp>
      <p:sp>
        <p:nvSpPr>
          <p:cNvPr id="145" name="矩形 144"/>
          <p:cNvSpPr/>
          <p:nvPr/>
        </p:nvSpPr>
        <p:spPr>
          <a:xfrm>
            <a:off x="5325370" y="2270704"/>
            <a:ext cx="6383381" cy="28700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经营</a:t>
            </a:r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 </a:t>
            </a:r>
            <a:r>
              <a:rPr lang="en-US" altLang="zh-CN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  </a:t>
            </a:r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预警与评价</a:t>
            </a:r>
          </a:p>
        </p:txBody>
      </p:sp>
      <p:sp>
        <p:nvSpPr>
          <p:cNvPr id="161" name="矩形 160"/>
          <p:cNvSpPr/>
          <p:nvPr/>
        </p:nvSpPr>
        <p:spPr>
          <a:xfrm>
            <a:off x="416720" y="2251653"/>
            <a:ext cx="2218835" cy="304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外部</a:t>
            </a:r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</a:p>
        </p:txBody>
      </p:sp>
      <p:sp>
        <p:nvSpPr>
          <p:cNvPr id="137" name="流程图: 过程 136"/>
          <p:cNvSpPr/>
          <p:nvPr/>
        </p:nvSpPr>
        <p:spPr>
          <a:xfrm>
            <a:off x="7278161" y="3172731"/>
            <a:ext cx="2309627" cy="1776020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顾客服务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" name="流程图: 过程 123"/>
          <p:cNvSpPr/>
          <p:nvPr/>
        </p:nvSpPr>
        <p:spPr>
          <a:xfrm>
            <a:off x="7809256" y="3588027"/>
            <a:ext cx="1696189" cy="1258033"/>
          </a:xfrm>
          <a:prstGeom prst="flowChartProcess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售后调查</a:t>
            </a:r>
            <a:endParaRPr lang="en-US" altLang="zh-CN" sz="1050" b="1" u="sng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" name="流程图: 过程 121"/>
          <p:cNvSpPr/>
          <p:nvPr/>
        </p:nvSpPr>
        <p:spPr>
          <a:xfrm>
            <a:off x="7868830" y="3911966"/>
            <a:ext cx="415924" cy="934094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电子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小票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" name="流程图: 过程 124"/>
          <p:cNvSpPr/>
          <p:nvPr/>
        </p:nvSpPr>
        <p:spPr>
          <a:xfrm>
            <a:off x="8389819" y="3959592"/>
            <a:ext cx="1010813" cy="280409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服务调查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7" name="流程图: 过程 126"/>
          <p:cNvSpPr/>
          <p:nvPr/>
        </p:nvSpPr>
        <p:spPr>
          <a:xfrm>
            <a:off x="8400608" y="4485502"/>
            <a:ext cx="1000024" cy="280409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商品调查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2" name="流程图: 过程 161"/>
          <p:cNvSpPr/>
          <p:nvPr/>
        </p:nvSpPr>
        <p:spPr>
          <a:xfrm>
            <a:off x="7303354" y="3588026"/>
            <a:ext cx="398299" cy="125806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售前调查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" name="流程图: 过程 162"/>
          <p:cNvSpPr/>
          <p:nvPr/>
        </p:nvSpPr>
        <p:spPr>
          <a:xfrm>
            <a:off x="5365393" y="3162456"/>
            <a:ext cx="1871672" cy="1786294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销售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" name="流程图: 过程 113"/>
          <p:cNvSpPr/>
          <p:nvPr/>
        </p:nvSpPr>
        <p:spPr>
          <a:xfrm>
            <a:off x="5409976" y="3439069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收银台</a:t>
            </a:r>
            <a:r>
              <a:rPr lang="en-US" altLang="zh-CN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POS</a:t>
            </a:r>
          </a:p>
        </p:txBody>
      </p:sp>
      <p:sp>
        <p:nvSpPr>
          <p:cNvPr id="118" name="流程图: 过程 117"/>
          <p:cNvSpPr/>
          <p:nvPr/>
        </p:nvSpPr>
        <p:spPr>
          <a:xfrm>
            <a:off x="5408978" y="3751747"/>
            <a:ext cx="1772623" cy="244979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自助收银</a:t>
            </a:r>
            <a:r>
              <a:rPr lang="en-US" altLang="zh-CN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代客下单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1" name="流程图: 过程 120"/>
          <p:cNvSpPr/>
          <p:nvPr/>
        </p:nvSpPr>
        <p:spPr>
          <a:xfrm>
            <a:off x="5407980" y="4060390"/>
            <a:ext cx="1787236" cy="223259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线上商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城</a:t>
            </a:r>
            <a:r>
              <a:rPr lang="en-US" altLang="zh-CN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(PC\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微信</a:t>
            </a:r>
            <a:r>
              <a:rPr lang="en-US" altLang="zh-CN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" name="流程图: 过程 163"/>
          <p:cNvSpPr/>
          <p:nvPr/>
        </p:nvSpPr>
        <p:spPr>
          <a:xfrm>
            <a:off x="5396236" y="5130244"/>
            <a:ext cx="1785323" cy="23019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多屏幕购物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8" name="流程图: 过程 167"/>
          <p:cNvSpPr/>
          <p:nvPr/>
        </p:nvSpPr>
        <p:spPr>
          <a:xfrm>
            <a:off x="469983" y="1371705"/>
            <a:ext cx="400417" cy="821005"/>
          </a:xfrm>
          <a:prstGeom prst="flowChart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流行趋势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9" name="流程图: 过程 168"/>
          <p:cNvSpPr/>
          <p:nvPr/>
        </p:nvSpPr>
        <p:spPr>
          <a:xfrm>
            <a:off x="1034790" y="1381230"/>
            <a:ext cx="400417" cy="814027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竞品分析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0" name="流程图: 过程 169"/>
          <p:cNvSpPr/>
          <p:nvPr/>
        </p:nvSpPr>
        <p:spPr>
          <a:xfrm>
            <a:off x="1565953" y="1390754"/>
            <a:ext cx="400417" cy="802612"/>
          </a:xfrm>
          <a:prstGeom prst="flowChart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商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1" name="流程图: 过程 170"/>
          <p:cNvSpPr/>
          <p:nvPr/>
        </p:nvSpPr>
        <p:spPr>
          <a:xfrm>
            <a:off x="5347659" y="1287810"/>
            <a:ext cx="2142267" cy="916972"/>
          </a:xfrm>
          <a:prstGeom prst="flowChartProcess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财务分析</a:t>
            </a:r>
            <a:endParaRPr lang="en-US" altLang="zh-CN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427945" y="5777826"/>
            <a:ext cx="11318906" cy="80850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  <a:prstDash val="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执行工单</a:t>
            </a:r>
            <a:r>
              <a:rPr lang="en-US" altLang="zh-CN" sz="105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(PPS</a:t>
            </a:r>
            <a:r>
              <a:rPr lang="en-US" altLang="zh-CN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74" name="直接箭头连接符 173"/>
          <p:cNvCxnSpPr>
            <a:endCxn id="134" idx="2"/>
          </p:cNvCxnSpPr>
          <p:nvPr/>
        </p:nvCxnSpPr>
        <p:spPr>
          <a:xfrm flipV="1">
            <a:off x="1826782" y="5533350"/>
            <a:ext cx="0" cy="209550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6" name="流程图: 过程 175"/>
          <p:cNvSpPr/>
          <p:nvPr/>
        </p:nvSpPr>
        <p:spPr>
          <a:xfrm>
            <a:off x="1283521" y="5895237"/>
            <a:ext cx="1015856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套版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7" name="流程图: 过程 176"/>
          <p:cNvSpPr/>
          <p:nvPr/>
        </p:nvSpPr>
        <p:spPr>
          <a:xfrm>
            <a:off x="2397821" y="5893977"/>
            <a:ext cx="1050693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返单工单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8" name="流程图: 过程 177"/>
          <p:cNvSpPr/>
          <p:nvPr/>
        </p:nvSpPr>
        <p:spPr>
          <a:xfrm>
            <a:off x="5407978" y="5876186"/>
            <a:ext cx="1017715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陈列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9" name="流程图: 过程 178"/>
          <p:cNvSpPr/>
          <p:nvPr/>
        </p:nvSpPr>
        <p:spPr>
          <a:xfrm>
            <a:off x="6506516" y="5873674"/>
            <a:ext cx="1017715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货工单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" name="流程图: 过程 183"/>
          <p:cNvSpPr/>
          <p:nvPr/>
        </p:nvSpPr>
        <p:spPr>
          <a:xfrm>
            <a:off x="7627793" y="5876185"/>
            <a:ext cx="1017715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调价工单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5" name="流程图: 过程 184"/>
          <p:cNvSpPr/>
          <p:nvPr/>
        </p:nvSpPr>
        <p:spPr>
          <a:xfrm>
            <a:off x="8709008" y="5874927"/>
            <a:ext cx="1017715" cy="288473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下架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7" name="流程图: 过程 186"/>
          <p:cNvSpPr/>
          <p:nvPr/>
        </p:nvSpPr>
        <p:spPr>
          <a:xfrm>
            <a:off x="2153470" y="1396461"/>
            <a:ext cx="400417" cy="802612"/>
          </a:xfrm>
          <a:prstGeom prst="flowChartProcess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用户画像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2757144" y="2257334"/>
            <a:ext cx="2481240" cy="304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0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生产分析</a:t>
            </a:r>
          </a:p>
        </p:txBody>
      </p:sp>
      <p:sp>
        <p:nvSpPr>
          <p:cNvPr id="198" name="矩形 197"/>
          <p:cNvSpPr/>
          <p:nvPr/>
        </p:nvSpPr>
        <p:spPr>
          <a:xfrm>
            <a:off x="411011" y="2615441"/>
            <a:ext cx="11335840" cy="287003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zh-CN" altLang="en-US" sz="105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产品生命周期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8809" y="855021"/>
            <a:ext cx="11388042" cy="320995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数据分析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3" name="流程图: 过程 202"/>
          <p:cNvSpPr/>
          <p:nvPr/>
        </p:nvSpPr>
        <p:spPr>
          <a:xfrm>
            <a:off x="7568160" y="1286027"/>
            <a:ext cx="2025844" cy="916972"/>
          </a:xfrm>
          <a:prstGeom prst="flowChartProcess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店铺</a:t>
            </a:r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en-US" altLang="zh-CN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" name="流程图: 过程 203"/>
          <p:cNvSpPr/>
          <p:nvPr/>
        </p:nvSpPr>
        <p:spPr>
          <a:xfrm>
            <a:off x="9659360" y="1286027"/>
            <a:ext cx="2011289" cy="916972"/>
          </a:xfrm>
          <a:prstGeom prst="flowChartProcess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商品</a:t>
            </a:r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endParaRPr lang="en-US" altLang="zh-CN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流程图: 过程 218"/>
          <p:cNvSpPr/>
          <p:nvPr/>
        </p:nvSpPr>
        <p:spPr>
          <a:xfrm>
            <a:off x="5382538" y="4955999"/>
            <a:ext cx="4239089" cy="577352"/>
          </a:xfrm>
          <a:prstGeom prst="flowChart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zh-CN" altLang="en-US" sz="1050" b="1" u="sng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门店管理</a:t>
            </a:r>
            <a:endParaRPr lang="zh-CN" altLang="en-US" sz="1050" b="1" u="sng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0" name="流程图: 过程 219"/>
          <p:cNvSpPr/>
          <p:nvPr/>
        </p:nvSpPr>
        <p:spPr>
          <a:xfrm>
            <a:off x="5394055" y="5189487"/>
            <a:ext cx="988004" cy="28847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陈列管理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1" name="流程图: 过程 220"/>
          <p:cNvSpPr/>
          <p:nvPr/>
        </p:nvSpPr>
        <p:spPr>
          <a:xfrm>
            <a:off x="6448753" y="5188797"/>
            <a:ext cx="955437" cy="28847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出库管理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2" name="流程图: 过程 221"/>
          <p:cNvSpPr/>
          <p:nvPr/>
        </p:nvSpPr>
        <p:spPr>
          <a:xfrm>
            <a:off x="7510441" y="5189021"/>
            <a:ext cx="1017715" cy="28847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价格管理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3" name="流程图: 过程 222"/>
          <p:cNvSpPr/>
          <p:nvPr/>
        </p:nvSpPr>
        <p:spPr>
          <a:xfrm>
            <a:off x="8570073" y="5188928"/>
            <a:ext cx="1017715" cy="28847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后仓管理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31" name="直接箭头连接符 230"/>
          <p:cNvCxnSpPr/>
          <p:nvPr/>
        </p:nvCxnSpPr>
        <p:spPr>
          <a:xfrm flipV="1">
            <a:off x="2926734" y="5526787"/>
            <a:ext cx="0" cy="209550"/>
          </a:xfrm>
          <a:prstGeom prst="straightConnector1">
            <a:avLst/>
          </a:prstGeom>
          <a:ln w="41275">
            <a:solidFill>
              <a:srgbClr val="C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2" name="下箭头 231"/>
          <p:cNvSpPr/>
          <p:nvPr/>
        </p:nvSpPr>
        <p:spPr>
          <a:xfrm>
            <a:off x="10234198" y="5574412"/>
            <a:ext cx="1025651" cy="168488"/>
          </a:xfrm>
          <a:prstGeom prst="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下箭头 232"/>
          <p:cNvSpPr/>
          <p:nvPr/>
        </p:nvSpPr>
        <p:spPr>
          <a:xfrm rot="10800000">
            <a:off x="7020446" y="5627280"/>
            <a:ext cx="1007569" cy="168488"/>
          </a:xfrm>
          <a:prstGeom prst="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流程图: 过程 233"/>
          <p:cNvSpPr/>
          <p:nvPr/>
        </p:nvSpPr>
        <p:spPr>
          <a:xfrm>
            <a:off x="9788766" y="1560861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设计元素、结构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" name="流程图: 过程 234"/>
          <p:cNvSpPr/>
          <p:nvPr/>
        </p:nvSpPr>
        <p:spPr>
          <a:xfrm>
            <a:off x="9788766" y="1853932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单款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6" name="流程图: 过程 235"/>
          <p:cNvSpPr/>
          <p:nvPr/>
        </p:nvSpPr>
        <p:spPr>
          <a:xfrm>
            <a:off x="7701446" y="1565926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区域、城市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7" name="流程图: 过程 236"/>
          <p:cNvSpPr/>
          <p:nvPr/>
        </p:nvSpPr>
        <p:spPr>
          <a:xfrm>
            <a:off x="7710329" y="1865570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单店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8" name="流程图: 过程 237"/>
          <p:cNvSpPr/>
          <p:nvPr/>
        </p:nvSpPr>
        <p:spPr>
          <a:xfrm>
            <a:off x="5512263" y="1578128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成本分析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9" name="流程图: 过程 238"/>
          <p:cNvSpPr/>
          <p:nvPr/>
        </p:nvSpPr>
        <p:spPr>
          <a:xfrm>
            <a:off x="5531263" y="1904699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获利分析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0" name="流程图: 过程 239"/>
          <p:cNvSpPr/>
          <p:nvPr/>
        </p:nvSpPr>
        <p:spPr>
          <a:xfrm>
            <a:off x="3043487" y="1348006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进度跟踪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1" name="流程图: 过程 240"/>
          <p:cNvSpPr/>
          <p:nvPr/>
        </p:nvSpPr>
        <p:spPr>
          <a:xfrm>
            <a:off x="3018077" y="1969170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KPI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2" name="流程图: 过程 241"/>
          <p:cNvSpPr/>
          <p:nvPr/>
        </p:nvSpPr>
        <p:spPr>
          <a:xfrm>
            <a:off x="3031999" y="1658928"/>
            <a:ext cx="1785323" cy="260417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质量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5" name="流程图: 过程 104"/>
          <p:cNvSpPr/>
          <p:nvPr/>
        </p:nvSpPr>
        <p:spPr>
          <a:xfrm>
            <a:off x="1283521" y="6207850"/>
            <a:ext cx="8443201" cy="306270"/>
          </a:xfrm>
          <a:prstGeom prst="flowChartProcess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跟踪 与 分析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9" name="下箭头 98"/>
          <p:cNvSpPr/>
          <p:nvPr/>
        </p:nvSpPr>
        <p:spPr>
          <a:xfrm rot="10800000">
            <a:off x="323167" y="5586408"/>
            <a:ext cx="1007569" cy="168488"/>
          </a:xfrm>
          <a:prstGeom prst="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4350" y="5183964"/>
            <a:ext cx="114514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季末</a:t>
            </a:r>
            <a:endParaRPr lang="en-US" altLang="zh-CN" sz="1000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总结分析</a:t>
            </a:r>
            <a:endParaRPr lang="zh-CN" altLang="en-US" sz="1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" name="流程图: 过程 103"/>
          <p:cNvSpPr/>
          <p:nvPr/>
        </p:nvSpPr>
        <p:spPr>
          <a:xfrm>
            <a:off x="2485983" y="4126489"/>
            <a:ext cx="799311" cy="25200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工艺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" name="流程图: 过程 106"/>
          <p:cNvSpPr/>
          <p:nvPr/>
        </p:nvSpPr>
        <p:spPr>
          <a:xfrm>
            <a:off x="2488630" y="3840253"/>
            <a:ext cx="794016" cy="25200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打版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8" name="流程图: 过程 107"/>
          <p:cNvSpPr/>
          <p:nvPr/>
        </p:nvSpPr>
        <p:spPr>
          <a:xfrm>
            <a:off x="2498187" y="5168377"/>
            <a:ext cx="2667548" cy="308893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全面质量管理</a:t>
            </a:r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供应商管理</a:t>
            </a:r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105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协同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" name="流程图: 过程 108"/>
          <p:cNvSpPr/>
          <p:nvPr/>
        </p:nvSpPr>
        <p:spPr>
          <a:xfrm>
            <a:off x="5410646" y="4333081"/>
            <a:ext cx="1785323" cy="247691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全渠道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0" name="流程图: 过程 109"/>
          <p:cNvSpPr/>
          <p:nvPr/>
        </p:nvSpPr>
        <p:spPr>
          <a:xfrm>
            <a:off x="5394054" y="4640360"/>
            <a:ext cx="1785323" cy="247691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ＳＣＲＭ</a:t>
            </a:r>
            <a:endParaRPr lang="en-US" altLang="zh-CN" sz="105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6" name="流程图: 过程 105"/>
          <p:cNvSpPr/>
          <p:nvPr/>
        </p:nvSpPr>
        <p:spPr>
          <a:xfrm>
            <a:off x="2497402" y="4422724"/>
            <a:ext cx="799311" cy="324000"/>
          </a:xfrm>
          <a:prstGeom prst="flowChartProces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排单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05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下单</a:t>
            </a:r>
            <a:endParaRPr lang="en-US" altLang="zh-CN" sz="105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8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dirty="0" smtClean="0"/>
              <a:t>Page </a:t>
            </a:r>
            <a:fld id="{041B95E3-CAC4-3949-B878-55EB267B9FB0}" type="slidenum">
              <a:rPr lang="en-US" altLang="zh-CN" smtClean="0"/>
              <a:pPr/>
              <a:t>15</a:t>
            </a:fld>
            <a:endParaRPr lang="en-US" altLang="zh-CN" dirty="0"/>
          </a:p>
        </p:txBody>
      </p:sp>
      <p:sp>
        <p:nvSpPr>
          <p:cNvPr id="16" name="TextBox 15"/>
          <p:cNvSpPr txBox="1"/>
          <p:nvPr/>
        </p:nvSpPr>
        <p:spPr>
          <a:xfrm>
            <a:off x="-37750" y="0"/>
            <a:ext cx="12241625" cy="5232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wrap="none" rtlCol="0" anchor="ctr"/>
          <a:lstStyle>
            <a:defPPr>
              <a:defRPr lang="en-US"/>
            </a:defPPr>
            <a:lvl1pPr algn="ctr">
              <a:defRPr sz="28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en-US" altLang="zh-CN" dirty="0"/>
              <a:t>IT</a:t>
            </a:r>
            <a:r>
              <a:rPr lang="zh-CN" altLang="en-US" dirty="0"/>
              <a:t>应用的支撑力</a:t>
            </a:r>
            <a:r>
              <a:rPr lang="zh-CN" altLang="en-US" dirty="0" smtClean="0"/>
              <a:t>：</a:t>
            </a:r>
            <a:r>
              <a:rPr lang="zh-CN" altLang="en-US" sz="2400" dirty="0" smtClean="0"/>
              <a:t>自研发的快发系统</a:t>
            </a:r>
            <a:endParaRPr lang="zh-CN" alt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50027"/>
            <a:ext cx="12192000" cy="479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815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4874561" y="1112455"/>
            <a:ext cx="1235460" cy="288032"/>
          </a:xfrm>
          <a:prstGeom prst="round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贴模块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915468" y="1827042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面料寻源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2180932" y="1827042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面料调料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2135459" y="3242825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采购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业务确认书</a:t>
            </a:r>
          </a:p>
        </p:txBody>
      </p:sp>
      <p:sp>
        <p:nvSpPr>
          <p:cNvPr id="67" name="圆角矩形 66"/>
          <p:cNvSpPr/>
          <p:nvPr/>
        </p:nvSpPr>
        <p:spPr>
          <a:xfrm>
            <a:off x="915469" y="2737761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供应商确定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915469" y="2259090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面料开发</a:t>
            </a:r>
          </a:p>
        </p:txBody>
      </p:sp>
      <p:cxnSp>
        <p:nvCxnSpPr>
          <p:cNvPr id="81" name="直接箭头连接符 80"/>
          <p:cNvCxnSpPr/>
          <p:nvPr/>
        </p:nvCxnSpPr>
        <p:spPr>
          <a:xfrm>
            <a:off x="4010799" y="2547123"/>
            <a:ext cx="0" cy="19063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直接箭头连接符 85"/>
          <p:cNvCxnSpPr/>
          <p:nvPr/>
        </p:nvCxnSpPr>
        <p:spPr>
          <a:xfrm>
            <a:off x="2570640" y="2115075"/>
            <a:ext cx="0" cy="11277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圆角矩形 86"/>
          <p:cNvSpPr/>
          <p:nvPr/>
        </p:nvSpPr>
        <p:spPr>
          <a:xfrm>
            <a:off x="3474507" y="3242825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供应商确认</a:t>
            </a:r>
          </a:p>
        </p:txBody>
      </p:sp>
      <p:sp>
        <p:nvSpPr>
          <p:cNvPr id="88" name="圆角矩形 87"/>
          <p:cNvSpPr/>
          <p:nvPr/>
        </p:nvSpPr>
        <p:spPr>
          <a:xfrm>
            <a:off x="3474507" y="3746881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备料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7048967" y="1117245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下图纸</a:t>
            </a:r>
          </a:p>
        </p:txBody>
      </p:sp>
      <p:cxnSp>
        <p:nvCxnSpPr>
          <p:cNvPr id="103" name="肘形连接符 102"/>
          <p:cNvCxnSpPr>
            <a:stCxn id="45" idx="2"/>
            <a:endCxn id="73" idx="0"/>
          </p:cNvCxnSpPr>
          <p:nvPr/>
        </p:nvCxnSpPr>
        <p:spPr>
          <a:xfrm rot="16200000" flipH="1">
            <a:off x="1395184" y="2187082"/>
            <a:ext cx="144016" cy="1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5" name="圆角矩形 104"/>
          <p:cNvSpPr/>
          <p:nvPr/>
        </p:nvSpPr>
        <p:spPr>
          <a:xfrm>
            <a:off x="3459075" y="2259090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打样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打色</a:t>
            </a:r>
          </a:p>
        </p:txBody>
      </p:sp>
      <p:sp>
        <p:nvSpPr>
          <p:cNvPr id="106" name="圆角矩形 105"/>
          <p:cNvSpPr/>
          <p:nvPr/>
        </p:nvSpPr>
        <p:spPr>
          <a:xfrm>
            <a:off x="3459075" y="2722530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报价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比价</a:t>
            </a:r>
          </a:p>
        </p:txBody>
      </p:sp>
      <p:cxnSp>
        <p:nvCxnSpPr>
          <p:cNvPr id="108" name="肘形连接符 107"/>
          <p:cNvCxnSpPr>
            <a:stCxn id="67" idx="2"/>
            <a:endCxn id="66" idx="1"/>
          </p:cNvCxnSpPr>
          <p:nvPr/>
        </p:nvCxnSpPr>
        <p:spPr>
          <a:xfrm rot="16200000" flipH="1">
            <a:off x="1620801" y="2872185"/>
            <a:ext cx="361048" cy="668265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直接箭头连接符 109"/>
          <p:cNvCxnSpPr>
            <a:stCxn id="73" idx="3"/>
            <a:endCxn id="105" idx="1"/>
          </p:cNvCxnSpPr>
          <p:nvPr/>
        </p:nvCxnSpPr>
        <p:spPr>
          <a:xfrm>
            <a:off x="2018917" y="2403106"/>
            <a:ext cx="1440157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直接箭头连接符 111"/>
          <p:cNvCxnSpPr>
            <a:stCxn id="106" idx="1"/>
            <a:endCxn id="67" idx="3"/>
          </p:cNvCxnSpPr>
          <p:nvPr/>
        </p:nvCxnSpPr>
        <p:spPr>
          <a:xfrm flipH="1">
            <a:off x="2018917" y="2866547"/>
            <a:ext cx="1440157" cy="15231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直接箭头连接符 113"/>
          <p:cNvCxnSpPr>
            <a:stCxn id="66" idx="3"/>
            <a:endCxn id="87" idx="1"/>
          </p:cNvCxnSpPr>
          <p:nvPr/>
        </p:nvCxnSpPr>
        <p:spPr>
          <a:xfrm>
            <a:off x="3238907" y="3386841"/>
            <a:ext cx="235600" cy="0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圆角矩形 114"/>
          <p:cNvSpPr/>
          <p:nvPr/>
        </p:nvSpPr>
        <p:spPr>
          <a:xfrm>
            <a:off x="915467" y="3752323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船头样风格确认</a:t>
            </a:r>
          </a:p>
        </p:txBody>
      </p:sp>
      <p:cxnSp>
        <p:nvCxnSpPr>
          <p:cNvPr id="117" name="直接箭头连接符 116"/>
          <p:cNvCxnSpPr>
            <a:stCxn id="88" idx="1"/>
            <a:endCxn id="115" idx="3"/>
          </p:cNvCxnSpPr>
          <p:nvPr/>
        </p:nvCxnSpPr>
        <p:spPr>
          <a:xfrm flipH="1">
            <a:off x="2018915" y="3890897"/>
            <a:ext cx="1455592" cy="5442"/>
          </a:xfrm>
          <a:prstGeom prst="straightConnector1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9" name="直接箭头连接符 118"/>
          <p:cNvCxnSpPr>
            <a:stCxn id="87" idx="2"/>
            <a:endCxn id="88" idx="0"/>
          </p:cNvCxnSpPr>
          <p:nvPr/>
        </p:nvCxnSpPr>
        <p:spPr>
          <a:xfrm>
            <a:off x="4026231" y="3530857"/>
            <a:ext cx="0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0" name="圆角矩形 119"/>
          <p:cNvSpPr/>
          <p:nvPr/>
        </p:nvSpPr>
        <p:spPr>
          <a:xfrm>
            <a:off x="3516641" y="4201315"/>
            <a:ext cx="1103448" cy="36092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供应商库存增加</a:t>
            </a:r>
          </a:p>
        </p:txBody>
      </p:sp>
      <p:cxnSp>
        <p:nvCxnSpPr>
          <p:cNvPr id="122" name="肘形连接符 121"/>
          <p:cNvCxnSpPr>
            <a:stCxn id="115" idx="2"/>
            <a:endCxn id="120" idx="1"/>
          </p:cNvCxnSpPr>
          <p:nvPr/>
        </p:nvCxnSpPr>
        <p:spPr>
          <a:xfrm rot="16200000" flipH="1">
            <a:off x="2321204" y="3186342"/>
            <a:ext cx="341424" cy="2049450"/>
          </a:xfrm>
          <a:prstGeom prst="bentConnector2">
            <a:avLst/>
          </a:prstGeom>
          <a:ln>
            <a:solidFill>
              <a:schemeClr val="bg1">
                <a:lumMod val="7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圆角矩形 126"/>
          <p:cNvSpPr/>
          <p:nvPr/>
        </p:nvSpPr>
        <p:spPr>
          <a:xfrm>
            <a:off x="8464036" y="113139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纸样</a:t>
            </a:r>
          </a:p>
        </p:txBody>
      </p:sp>
      <p:sp>
        <p:nvSpPr>
          <p:cNvPr id="128" name="圆角矩形 127"/>
          <p:cNvSpPr/>
          <p:nvPr/>
        </p:nvSpPr>
        <p:spPr>
          <a:xfrm>
            <a:off x="8487972" y="161233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打版</a:t>
            </a:r>
          </a:p>
        </p:txBody>
      </p:sp>
      <p:sp>
        <p:nvSpPr>
          <p:cNvPr id="129" name="圆角矩形 128"/>
          <p:cNvSpPr/>
          <p:nvPr/>
        </p:nvSpPr>
        <p:spPr>
          <a:xfrm>
            <a:off x="8487972" y="2274334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审版</a:t>
            </a:r>
          </a:p>
        </p:txBody>
      </p:sp>
      <p:cxnSp>
        <p:nvCxnSpPr>
          <p:cNvPr id="162" name="肘形连接符 161"/>
          <p:cNvCxnSpPr>
            <a:stCxn id="45" idx="3"/>
            <a:endCxn id="48" idx="1"/>
          </p:cNvCxnSpPr>
          <p:nvPr/>
        </p:nvCxnSpPr>
        <p:spPr>
          <a:xfrm>
            <a:off x="2018916" y="1971058"/>
            <a:ext cx="162016" cy="12700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6" name="圆角矩形 175"/>
          <p:cNvSpPr/>
          <p:nvPr/>
        </p:nvSpPr>
        <p:spPr>
          <a:xfrm>
            <a:off x="2173155" y="4736058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质检</a:t>
            </a:r>
          </a:p>
        </p:txBody>
      </p:sp>
      <p:sp>
        <p:nvSpPr>
          <p:cNvPr id="183" name="圆角矩形 182"/>
          <p:cNvSpPr/>
          <p:nvPr/>
        </p:nvSpPr>
        <p:spPr>
          <a:xfrm>
            <a:off x="8464037" y="2858114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大货订单</a:t>
            </a:r>
          </a:p>
        </p:txBody>
      </p:sp>
      <p:sp>
        <p:nvSpPr>
          <p:cNvPr id="184" name="圆角矩形 183"/>
          <p:cNvSpPr/>
          <p:nvPr/>
        </p:nvSpPr>
        <p:spPr>
          <a:xfrm>
            <a:off x="8465673" y="3281702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纸样终审</a:t>
            </a:r>
          </a:p>
        </p:txBody>
      </p:sp>
      <p:sp>
        <p:nvSpPr>
          <p:cNvPr id="189" name="圆角矩形 188"/>
          <p:cNvSpPr/>
          <p:nvPr/>
        </p:nvSpPr>
        <p:spPr>
          <a:xfrm>
            <a:off x="8487972" y="3746881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>
                <a:solidFill>
                  <a:sysClr val="window" lastClr="FFFFFF"/>
                </a:solidFill>
                <a:latin typeface="Calibri"/>
              </a:rPr>
              <a:t>排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</a:rPr>
              <a:t>麦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</a:rPr>
              <a:t>围料</a:t>
            </a:r>
            <a:endParaRPr lang="zh-CN" altLang="en-US" sz="1200" b="1" kern="0" dirty="0" smtClea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90" name="圆角矩形 189"/>
          <p:cNvSpPr/>
          <p:nvPr/>
        </p:nvSpPr>
        <p:spPr>
          <a:xfrm>
            <a:off x="8464037" y="4203306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核价</a:t>
            </a:r>
          </a:p>
        </p:txBody>
      </p:sp>
      <p:sp>
        <p:nvSpPr>
          <p:cNvPr id="215" name="圆角矩形 214"/>
          <p:cNvSpPr/>
          <p:nvPr/>
        </p:nvSpPr>
        <p:spPr>
          <a:xfrm>
            <a:off x="8454828" y="4737073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外发加工订单</a:t>
            </a:r>
          </a:p>
        </p:txBody>
      </p:sp>
      <p:sp>
        <p:nvSpPr>
          <p:cNvPr id="218" name="圆角矩形 217"/>
          <p:cNvSpPr/>
          <p:nvPr/>
        </p:nvSpPr>
        <p:spPr>
          <a:xfrm>
            <a:off x="5858113" y="2864305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下单计划</a:t>
            </a:r>
          </a:p>
        </p:txBody>
      </p:sp>
      <p:sp>
        <p:nvSpPr>
          <p:cNvPr id="219" name="圆角矩形 218"/>
          <p:cNvSpPr/>
          <p:nvPr/>
        </p:nvSpPr>
        <p:spPr>
          <a:xfrm>
            <a:off x="5852379" y="3310355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供应商产能管理</a:t>
            </a:r>
          </a:p>
        </p:txBody>
      </p:sp>
      <p:sp>
        <p:nvSpPr>
          <p:cNvPr id="220" name="圆角矩形 219"/>
          <p:cNvSpPr/>
          <p:nvPr/>
        </p:nvSpPr>
        <p:spPr>
          <a:xfrm>
            <a:off x="5852379" y="3735780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智能排单</a:t>
            </a:r>
          </a:p>
        </p:txBody>
      </p:sp>
      <p:cxnSp>
        <p:nvCxnSpPr>
          <p:cNvPr id="224" name="肘形连接符 223"/>
          <p:cNvCxnSpPr>
            <a:endCxn id="176" idx="1"/>
          </p:cNvCxnSpPr>
          <p:nvPr/>
        </p:nvCxnSpPr>
        <p:spPr>
          <a:xfrm>
            <a:off x="1467982" y="4430104"/>
            <a:ext cx="705173" cy="449970"/>
          </a:xfrm>
          <a:prstGeom prst="bentConnector3">
            <a:avLst>
              <a:gd name="adj1" fmla="val -33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6" name="圆角矩形 225"/>
          <p:cNvSpPr/>
          <p:nvPr/>
        </p:nvSpPr>
        <p:spPr>
          <a:xfrm>
            <a:off x="3487703" y="475150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发料</a:t>
            </a:r>
          </a:p>
        </p:txBody>
      </p:sp>
      <p:cxnSp>
        <p:nvCxnSpPr>
          <p:cNvPr id="230" name="直接箭头连接符 229"/>
          <p:cNvCxnSpPr>
            <a:stCxn id="218" idx="2"/>
            <a:endCxn id="219" idx="0"/>
          </p:cNvCxnSpPr>
          <p:nvPr/>
        </p:nvCxnSpPr>
        <p:spPr>
          <a:xfrm flipH="1">
            <a:off x="6404103" y="3152337"/>
            <a:ext cx="5735" cy="15801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直接箭头连接符 231"/>
          <p:cNvCxnSpPr>
            <a:stCxn id="219" idx="2"/>
            <a:endCxn id="220" idx="0"/>
          </p:cNvCxnSpPr>
          <p:nvPr/>
        </p:nvCxnSpPr>
        <p:spPr>
          <a:xfrm>
            <a:off x="6404103" y="3598388"/>
            <a:ext cx="0" cy="1373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8" name="直接箭头连接符 237"/>
          <p:cNvCxnSpPr>
            <a:stCxn id="220" idx="2"/>
          </p:cNvCxnSpPr>
          <p:nvPr/>
        </p:nvCxnSpPr>
        <p:spPr>
          <a:xfrm>
            <a:off x="6404103" y="4023813"/>
            <a:ext cx="0" cy="1911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2" name="圆角矩形 241"/>
          <p:cNvSpPr/>
          <p:nvPr/>
        </p:nvSpPr>
        <p:spPr>
          <a:xfrm>
            <a:off x="5924338" y="5265970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收料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质检</a:t>
            </a:r>
          </a:p>
        </p:txBody>
      </p:sp>
      <p:cxnSp>
        <p:nvCxnSpPr>
          <p:cNvPr id="244" name="肘形连接符 243"/>
          <p:cNvCxnSpPr>
            <a:stCxn id="120" idx="2"/>
            <a:endCxn id="226" idx="0"/>
          </p:cNvCxnSpPr>
          <p:nvPr/>
        </p:nvCxnSpPr>
        <p:spPr>
          <a:xfrm rot="5400000">
            <a:off x="3959263" y="4642406"/>
            <a:ext cx="189267" cy="28938"/>
          </a:xfrm>
          <a:prstGeom prst="bentConnector3">
            <a:avLst>
              <a:gd name="adj1" fmla="val 50000"/>
            </a:avLst>
          </a:prstGeom>
          <a:ln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圆角矩形 255"/>
          <p:cNvSpPr/>
          <p:nvPr/>
        </p:nvSpPr>
        <p:spPr>
          <a:xfrm>
            <a:off x="5868227" y="4203305"/>
            <a:ext cx="1144591" cy="370813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成衣供应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商</a:t>
            </a:r>
            <a:endParaRPr lang="en-US" altLang="zh-CN" sz="1200" b="1" kern="0" dirty="0" smtClean="0">
              <a:solidFill>
                <a:sysClr val="window" lastClr="FFFFFF"/>
              </a:solidFill>
              <a:latin typeface="Calibri"/>
              <a:ea typeface="+mn-ea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叫料</a:t>
            </a:r>
            <a:endParaRPr lang="zh-CN" altLang="en-US" sz="1200" b="1" kern="0" dirty="0" smtClea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259" name="圆角矩形 258"/>
          <p:cNvSpPr/>
          <p:nvPr/>
        </p:nvSpPr>
        <p:spPr>
          <a:xfrm>
            <a:off x="5925880" y="4719718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供应商接单</a:t>
            </a:r>
          </a:p>
        </p:txBody>
      </p:sp>
      <p:sp>
        <p:nvSpPr>
          <p:cNvPr id="265" name="圆角矩形 264"/>
          <p:cNvSpPr/>
          <p:nvPr/>
        </p:nvSpPr>
        <p:spPr>
          <a:xfrm>
            <a:off x="8454828" y="525458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大货生产</a:t>
            </a:r>
          </a:p>
        </p:txBody>
      </p:sp>
      <p:sp>
        <p:nvSpPr>
          <p:cNvPr id="272" name="圆角矩形 271"/>
          <p:cNvSpPr/>
          <p:nvPr/>
        </p:nvSpPr>
        <p:spPr>
          <a:xfrm>
            <a:off x="10081707" y="2866546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跟单</a:t>
            </a:r>
          </a:p>
        </p:txBody>
      </p:sp>
      <p:sp>
        <p:nvSpPr>
          <p:cNvPr id="275" name="圆角矩形 274"/>
          <p:cNvSpPr/>
          <p:nvPr/>
        </p:nvSpPr>
        <p:spPr>
          <a:xfrm>
            <a:off x="10076692" y="3303892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质检</a:t>
            </a:r>
          </a:p>
        </p:txBody>
      </p:sp>
      <p:sp>
        <p:nvSpPr>
          <p:cNvPr id="276" name="圆角矩形 275"/>
          <p:cNvSpPr/>
          <p:nvPr/>
        </p:nvSpPr>
        <p:spPr>
          <a:xfrm>
            <a:off x="10076692" y="379911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预约查货</a:t>
            </a:r>
          </a:p>
        </p:txBody>
      </p:sp>
      <p:sp>
        <p:nvSpPr>
          <p:cNvPr id="277" name="圆角矩形 276"/>
          <p:cNvSpPr/>
          <p:nvPr/>
        </p:nvSpPr>
        <p:spPr>
          <a:xfrm>
            <a:off x="10065900" y="4286088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预约送货</a:t>
            </a:r>
          </a:p>
        </p:txBody>
      </p:sp>
      <p:sp>
        <p:nvSpPr>
          <p:cNvPr id="278" name="圆角矩形 277"/>
          <p:cNvSpPr/>
          <p:nvPr/>
        </p:nvSpPr>
        <p:spPr>
          <a:xfrm>
            <a:off x="10076692" y="4773057"/>
            <a:ext cx="1111916" cy="4299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装箱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打印</a:t>
            </a:r>
            <a:endParaRPr lang="en-US" altLang="zh-CN" sz="1200" b="1" kern="0" dirty="0">
              <a:solidFill>
                <a:sysClr val="window" lastClr="FFFFFF"/>
              </a:solidFill>
              <a:latin typeface="Calibri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送货</a:t>
            </a:r>
            <a:endParaRPr lang="zh-CN" altLang="en-US" sz="1200" b="1" kern="0" dirty="0" smtClea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121" name="圆角矩形 120"/>
          <p:cNvSpPr/>
          <p:nvPr/>
        </p:nvSpPr>
        <p:spPr>
          <a:xfrm>
            <a:off x="4863467" y="646145"/>
            <a:ext cx="1235460" cy="288032"/>
          </a:xfrm>
          <a:prstGeom prst="round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企划</a:t>
            </a:r>
          </a:p>
        </p:txBody>
      </p:sp>
      <p:cxnSp>
        <p:nvCxnSpPr>
          <p:cNvPr id="19" name="肘形连接符 18"/>
          <p:cNvCxnSpPr>
            <a:stCxn id="8" idx="1"/>
          </p:cNvCxnSpPr>
          <p:nvPr/>
        </p:nvCxnSpPr>
        <p:spPr>
          <a:xfrm rot="10800000" flipV="1">
            <a:off x="2734638" y="1256471"/>
            <a:ext cx="2139924" cy="569834"/>
          </a:xfrm>
          <a:prstGeom prst="bentConnector3">
            <a:avLst>
              <a:gd name="adj1" fmla="val 9976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121" idx="2"/>
            <a:endCxn id="8" idx="0"/>
          </p:cNvCxnSpPr>
          <p:nvPr/>
        </p:nvCxnSpPr>
        <p:spPr>
          <a:xfrm>
            <a:off x="5481198" y="934177"/>
            <a:ext cx="11093" cy="1782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>
            <a:stCxn id="8" idx="3"/>
            <a:endCxn id="95" idx="1"/>
          </p:cNvCxnSpPr>
          <p:nvPr/>
        </p:nvCxnSpPr>
        <p:spPr>
          <a:xfrm>
            <a:off x="6110020" y="1256471"/>
            <a:ext cx="938947" cy="4790"/>
          </a:xfrm>
          <a:prstGeom prst="bentConnector3">
            <a:avLst>
              <a:gd name="adj1" fmla="val -95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7" name="肘形连接符 226"/>
          <p:cNvCxnSpPr>
            <a:stCxn id="95" idx="3"/>
            <a:endCxn id="127" idx="1"/>
          </p:cNvCxnSpPr>
          <p:nvPr/>
        </p:nvCxnSpPr>
        <p:spPr>
          <a:xfrm>
            <a:off x="8152415" y="1261261"/>
            <a:ext cx="311621" cy="14154"/>
          </a:xfrm>
          <a:prstGeom prst="bentConnector3">
            <a:avLst>
              <a:gd name="adj1" fmla="val -4477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9" name="圆角矩形 138"/>
          <p:cNvSpPr/>
          <p:nvPr/>
        </p:nvSpPr>
        <p:spPr>
          <a:xfrm>
            <a:off x="4863466" y="1628518"/>
            <a:ext cx="1235460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版料采购</a:t>
            </a:r>
          </a:p>
        </p:txBody>
      </p:sp>
      <p:sp>
        <p:nvSpPr>
          <p:cNvPr id="141" name="圆角矩形 140"/>
          <p:cNvSpPr/>
          <p:nvPr/>
        </p:nvSpPr>
        <p:spPr>
          <a:xfrm>
            <a:off x="7023387" y="1608441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收料</a:t>
            </a:r>
            <a:r>
              <a:rPr lang="en-US" altLang="zh-CN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/</a:t>
            </a: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质检</a:t>
            </a:r>
          </a:p>
        </p:txBody>
      </p:sp>
      <p:sp>
        <p:nvSpPr>
          <p:cNvPr id="157" name="圆角矩形 156"/>
          <p:cNvSpPr/>
          <p:nvPr/>
        </p:nvSpPr>
        <p:spPr>
          <a:xfrm>
            <a:off x="1430227" y="5381949"/>
            <a:ext cx="1173639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第三方质检</a:t>
            </a:r>
          </a:p>
        </p:txBody>
      </p:sp>
      <p:sp>
        <p:nvSpPr>
          <p:cNvPr id="158" name="圆角矩形 157"/>
          <p:cNvSpPr/>
          <p:nvPr/>
        </p:nvSpPr>
        <p:spPr>
          <a:xfrm>
            <a:off x="2747212" y="5402940"/>
            <a:ext cx="1058781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内部质检</a:t>
            </a:r>
          </a:p>
        </p:txBody>
      </p:sp>
      <p:cxnSp>
        <p:nvCxnSpPr>
          <p:cNvPr id="251" name="肘形连接符 250"/>
          <p:cNvCxnSpPr>
            <a:stCxn id="176" idx="2"/>
            <a:endCxn id="157" idx="0"/>
          </p:cNvCxnSpPr>
          <p:nvPr/>
        </p:nvCxnSpPr>
        <p:spPr>
          <a:xfrm rot="5400000">
            <a:off x="2192035" y="4849103"/>
            <a:ext cx="357859" cy="707832"/>
          </a:xfrm>
          <a:prstGeom prst="bentConnector3">
            <a:avLst>
              <a:gd name="adj1" fmla="val 5323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3" name="肘形连接符 252"/>
          <p:cNvCxnSpPr>
            <a:stCxn id="176" idx="2"/>
            <a:endCxn id="158" idx="0"/>
          </p:cNvCxnSpPr>
          <p:nvPr/>
        </p:nvCxnSpPr>
        <p:spPr>
          <a:xfrm rot="16200000" flipH="1">
            <a:off x="2811315" y="4937653"/>
            <a:ext cx="378850" cy="551724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176" idx="3"/>
            <a:endCxn id="226" idx="1"/>
          </p:cNvCxnSpPr>
          <p:nvPr/>
        </p:nvCxnSpPr>
        <p:spPr>
          <a:xfrm>
            <a:off x="3276603" y="4880075"/>
            <a:ext cx="211100" cy="15451"/>
          </a:xfrm>
          <a:prstGeom prst="bentConnector3">
            <a:avLst>
              <a:gd name="adj1" fmla="val 6136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>
            <a:stCxn id="256" idx="1"/>
            <a:endCxn id="120" idx="3"/>
          </p:cNvCxnSpPr>
          <p:nvPr/>
        </p:nvCxnSpPr>
        <p:spPr>
          <a:xfrm flipH="1" flipV="1">
            <a:off x="4620089" y="4381779"/>
            <a:ext cx="1248138" cy="693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5" name="圆角矩形 204"/>
          <p:cNvSpPr/>
          <p:nvPr/>
        </p:nvSpPr>
        <p:spPr>
          <a:xfrm>
            <a:off x="10079517" y="556983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收货</a:t>
            </a:r>
          </a:p>
        </p:txBody>
      </p:sp>
      <p:cxnSp>
        <p:nvCxnSpPr>
          <p:cNvPr id="72" name="肘形连接符 71"/>
          <p:cNvCxnSpPr>
            <a:stCxn id="183" idx="2"/>
            <a:endCxn id="184" idx="0"/>
          </p:cNvCxnSpPr>
          <p:nvPr/>
        </p:nvCxnSpPr>
        <p:spPr>
          <a:xfrm rot="16200000" flipH="1">
            <a:off x="8948801" y="3213106"/>
            <a:ext cx="135556" cy="1636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>
            <a:stCxn id="184" idx="2"/>
            <a:endCxn id="189" idx="0"/>
          </p:cNvCxnSpPr>
          <p:nvPr/>
        </p:nvCxnSpPr>
        <p:spPr>
          <a:xfrm rot="16200000" flipH="1">
            <a:off x="8939975" y="3647158"/>
            <a:ext cx="177147" cy="22299"/>
          </a:xfrm>
          <a:prstGeom prst="bentConnector3">
            <a:avLst>
              <a:gd name="adj1" fmla="val -227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肘形连接符 77"/>
          <p:cNvCxnSpPr>
            <a:stCxn id="189" idx="2"/>
            <a:endCxn id="190" idx="0"/>
          </p:cNvCxnSpPr>
          <p:nvPr/>
        </p:nvCxnSpPr>
        <p:spPr>
          <a:xfrm rot="5400000">
            <a:off x="8943534" y="4107143"/>
            <a:ext cx="168393" cy="23935"/>
          </a:xfrm>
          <a:prstGeom prst="bentConnector3">
            <a:avLst>
              <a:gd name="adj1" fmla="val 188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肘形连接符 81"/>
          <p:cNvCxnSpPr>
            <a:stCxn id="190" idx="2"/>
            <a:endCxn id="215" idx="0"/>
          </p:cNvCxnSpPr>
          <p:nvPr/>
        </p:nvCxnSpPr>
        <p:spPr>
          <a:xfrm rot="5400000">
            <a:off x="8888291" y="4609602"/>
            <a:ext cx="245735" cy="9209"/>
          </a:xfrm>
          <a:prstGeom prst="bentConnector3">
            <a:avLst>
              <a:gd name="adj1" fmla="val -181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直接箭头连接符 84"/>
          <p:cNvCxnSpPr>
            <a:stCxn id="215" idx="2"/>
            <a:endCxn id="265" idx="0"/>
          </p:cNvCxnSpPr>
          <p:nvPr/>
        </p:nvCxnSpPr>
        <p:spPr>
          <a:xfrm>
            <a:off x="9006552" y="5025105"/>
            <a:ext cx="0" cy="22948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肘形连接符 91"/>
          <p:cNvCxnSpPr>
            <a:stCxn id="265" idx="3"/>
            <a:endCxn id="272" idx="1"/>
          </p:cNvCxnSpPr>
          <p:nvPr/>
        </p:nvCxnSpPr>
        <p:spPr>
          <a:xfrm flipV="1">
            <a:off x="9558277" y="3010563"/>
            <a:ext cx="523431" cy="2388043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直接箭头连接符 93"/>
          <p:cNvCxnSpPr>
            <a:stCxn id="272" idx="2"/>
            <a:endCxn id="275" idx="0"/>
          </p:cNvCxnSpPr>
          <p:nvPr/>
        </p:nvCxnSpPr>
        <p:spPr>
          <a:xfrm flipH="1">
            <a:off x="10628417" y="3154578"/>
            <a:ext cx="5015" cy="14931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0" name="肘形连接符 289"/>
          <p:cNvCxnSpPr>
            <a:stCxn id="275" idx="2"/>
            <a:endCxn id="276" idx="0"/>
          </p:cNvCxnSpPr>
          <p:nvPr/>
        </p:nvCxnSpPr>
        <p:spPr>
          <a:xfrm rot="5400000">
            <a:off x="10524820" y="3693405"/>
            <a:ext cx="207195" cy="16933"/>
          </a:xfrm>
          <a:prstGeom prst="bentConnector3">
            <a:avLst>
              <a:gd name="adj1" fmla="val -27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4" name="肘形连接符 293"/>
          <p:cNvCxnSpPr>
            <a:stCxn id="276" idx="2"/>
            <a:endCxn id="277" idx="0"/>
          </p:cNvCxnSpPr>
          <p:nvPr/>
        </p:nvCxnSpPr>
        <p:spPr>
          <a:xfrm rot="5400000">
            <a:off x="10523553" y="4181223"/>
            <a:ext cx="198937" cy="10792"/>
          </a:xfrm>
          <a:prstGeom prst="bentConnector3">
            <a:avLst>
              <a:gd name="adj1" fmla="val 9271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8" name="肘形连接符 297"/>
          <p:cNvCxnSpPr>
            <a:stCxn id="277" idx="2"/>
            <a:endCxn id="278" idx="0"/>
          </p:cNvCxnSpPr>
          <p:nvPr/>
        </p:nvCxnSpPr>
        <p:spPr>
          <a:xfrm rot="16200000" flipH="1">
            <a:off x="10525669" y="4666075"/>
            <a:ext cx="198937" cy="1502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1" name="肘形连接符 300"/>
          <p:cNvCxnSpPr>
            <a:stCxn id="278" idx="2"/>
            <a:endCxn id="205" idx="0"/>
          </p:cNvCxnSpPr>
          <p:nvPr/>
        </p:nvCxnSpPr>
        <p:spPr>
          <a:xfrm rot="5400000">
            <a:off x="10448536" y="5385725"/>
            <a:ext cx="366820" cy="1409"/>
          </a:xfrm>
          <a:prstGeom prst="bentConnector3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8" name="肘形连接符 307"/>
          <p:cNvCxnSpPr>
            <a:stCxn id="226" idx="2"/>
            <a:endCxn id="242" idx="1"/>
          </p:cNvCxnSpPr>
          <p:nvPr/>
        </p:nvCxnSpPr>
        <p:spPr>
          <a:xfrm rot="16200000" flipH="1">
            <a:off x="4796660" y="4282307"/>
            <a:ext cx="370445" cy="1884911"/>
          </a:xfrm>
          <a:prstGeom prst="bentConnector2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0" name="肘形连接符 309"/>
          <p:cNvCxnSpPr>
            <a:stCxn id="259" idx="2"/>
            <a:endCxn id="242" idx="0"/>
          </p:cNvCxnSpPr>
          <p:nvPr/>
        </p:nvCxnSpPr>
        <p:spPr>
          <a:xfrm rot="5400000">
            <a:off x="6347723" y="5136089"/>
            <a:ext cx="258220" cy="154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3" name="肘形连接符 312"/>
          <p:cNvCxnSpPr>
            <a:endCxn id="265" idx="1"/>
          </p:cNvCxnSpPr>
          <p:nvPr/>
        </p:nvCxnSpPr>
        <p:spPr>
          <a:xfrm flipV="1">
            <a:off x="7499942" y="5398606"/>
            <a:ext cx="954887" cy="11381"/>
          </a:xfrm>
          <a:prstGeom prst="bentConnector3">
            <a:avLst>
              <a:gd name="adj1" fmla="val -4858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9" name="肘形连接符 318"/>
          <p:cNvCxnSpPr>
            <a:stCxn id="127" idx="2"/>
            <a:endCxn id="128" idx="0"/>
          </p:cNvCxnSpPr>
          <p:nvPr/>
        </p:nvCxnSpPr>
        <p:spPr>
          <a:xfrm rot="16200000" flipH="1">
            <a:off x="8931274" y="1503917"/>
            <a:ext cx="192908" cy="23936"/>
          </a:xfrm>
          <a:prstGeom prst="bentConnector3">
            <a:avLst>
              <a:gd name="adj1" fmla="val 1999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直接箭头连接符 122"/>
          <p:cNvCxnSpPr>
            <a:stCxn id="8" idx="2"/>
            <a:endCxn id="139" idx="0"/>
          </p:cNvCxnSpPr>
          <p:nvPr/>
        </p:nvCxnSpPr>
        <p:spPr>
          <a:xfrm flipH="1">
            <a:off x="5481197" y="1400488"/>
            <a:ext cx="11095" cy="22803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>
            <a:stCxn id="139" idx="3"/>
            <a:endCxn id="141" idx="1"/>
          </p:cNvCxnSpPr>
          <p:nvPr/>
        </p:nvCxnSpPr>
        <p:spPr>
          <a:xfrm flipV="1">
            <a:off x="6098925" y="1752458"/>
            <a:ext cx="924461" cy="20077"/>
          </a:xfrm>
          <a:prstGeom prst="bentConnector3">
            <a:avLst>
              <a:gd name="adj1" fmla="val -8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6" name="肘形连接符 145"/>
          <p:cNvCxnSpPr>
            <a:stCxn id="141" idx="3"/>
            <a:endCxn id="128" idx="1"/>
          </p:cNvCxnSpPr>
          <p:nvPr/>
        </p:nvCxnSpPr>
        <p:spPr>
          <a:xfrm>
            <a:off x="8126836" y="1752457"/>
            <a:ext cx="361137" cy="3898"/>
          </a:xfrm>
          <a:prstGeom prst="bentConnector3">
            <a:avLst>
              <a:gd name="adj1" fmla="val 2992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8" name="肘形连接符 147"/>
          <p:cNvCxnSpPr>
            <a:stCxn id="128" idx="2"/>
            <a:endCxn id="129" idx="0"/>
          </p:cNvCxnSpPr>
          <p:nvPr/>
        </p:nvCxnSpPr>
        <p:spPr>
          <a:xfrm rot="5400000">
            <a:off x="8852716" y="2085235"/>
            <a:ext cx="373963" cy="16933"/>
          </a:xfrm>
          <a:prstGeom prst="bentConnector3">
            <a:avLst>
              <a:gd name="adj1" fmla="val -2618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2" name="肘形连接符 151"/>
          <p:cNvCxnSpPr>
            <a:stCxn id="129" idx="2"/>
            <a:endCxn id="183" idx="0"/>
          </p:cNvCxnSpPr>
          <p:nvPr/>
        </p:nvCxnSpPr>
        <p:spPr>
          <a:xfrm rot="5400000">
            <a:off x="8879855" y="2698274"/>
            <a:ext cx="295748" cy="23935"/>
          </a:xfrm>
          <a:prstGeom prst="bentConnector3">
            <a:avLst>
              <a:gd name="adj1" fmla="val 3035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肘形连接符 164"/>
          <p:cNvCxnSpPr>
            <a:stCxn id="121" idx="3"/>
            <a:endCxn id="218" idx="0"/>
          </p:cNvCxnSpPr>
          <p:nvPr/>
        </p:nvCxnSpPr>
        <p:spPr>
          <a:xfrm>
            <a:off x="6098927" y="790161"/>
            <a:ext cx="310911" cy="2074144"/>
          </a:xfrm>
          <a:prstGeom prst="bentConnector2">
            <a:avLst/>
          </a:prstGeom>
          <a:ln>
            <a:solidFill>
              <a:schemeClr val="bg1">
                <a:lumMod val="85000"/>
              </a:schemeClr>
            </a:solidFill>
            <a:prstDash val="sysDot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0" name="圆角矩形 319"/>
          <p:cNvSpPr/>
          <p:nvPr/>
        </p:nvSpPr>
        <p:spPr>
          <a:xfrm>
            <a:off x="7012819" y="2085077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库存料</a:t>
            </a:r>
          </a:p>
        </p:txBody>
      </p:sp>
      <p:cxnSp>
        <p:nvCxnSpPr>
          <p:cNvPr id="168" name="肘形连接符 167"/>
          <p:cNvCxnSpPr>
            <a:stCxn id="320" idx="0"/>
            <a:endCxn id="141" idx="2"/>
          </p:cNvCxnSpPr>
          <p:nvPr/>
        </p:nvCxnSpPr>
        <p:spPr>
          <a:xfrm rot="5400000" flipH="1" flipV="1">
            <a:off x="7475525" y="1985491"/>
            <a:ext cx="188604" cy="10568"/>
          </a:xfrm>
          <a:prstGeom prst="bentConnector3">
            <a:avLst>
              <a:gd name="adj1" fmla="val -5233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1" name="圆角矩形 320"/>
          <p:cNvSpPr/>
          <p:nvPr/>
        </p:nvSpPr>
        <p:spPr>
          <a:xfrm>
            <a:off x="5919171" y="5986883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面料结算</a:t>
            </a:r>
          </a:p>
        </p:txBody>
      </p:sp>
      <p:sp>
        <p:nvSpPr>
          <p:cNvPr id="322" name="圆角矩形 321"/>
          <p:cNvSpPr/>
          <p:nvPr/>
        </p:nvSpPr>
        <p:spPr>
          <a:xfrm>
            <a:off x="10085160" y="6005691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成衣结算</a:t>
            </a:r>
          </a:p>
        </p:txBody>
      </p:sp>
      <p:cxnSp>
        <p:nvCxnSpPr>
          <p:cNvPr id="173" name="肘形连接符 172"/>
          <p:cNvCxnSpPr>
            <a:stCxn id="242" idx="2"/>
            <a:endCxn id="321" idx="0"/>
          </p:cNvCxnSpPr>
          <p:nvPr/>
        </p:nvCxnSpPr>
        <p:spPr>
          <a:xfrm rot="5400000">
            <a:off x="6257039" y="5767859"/>
            <a:ext cx="432881" cy="516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8" name="肘形连接符 177"/>
          <p:cNvCxnSpPr>
            <a:stCxn id="205" idx="2"/>
            <a:endCxn id="322" idx="0"/>
          </p:cNvCxnSpPr>
          <p:nvPr/>
        </p:nvCxnSpPr>
        <p:spPr>
          <a:xfrm rot="16200000" flipH="1">
            <a:off x="10560152" y="5928959"/>
            <a:ext cx="147820" cy="5643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3" name="圆角矩形 322"/>
          <p:cNvSpPr/>
          <p:nvPr/>
        </p:nvSpPr>
        <p:spPr>
          <a:xfrm>
            <a:off x="4519480" y="5981873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异常扣款</a:t>
            </a:r>
          </a:p>
        </p:txBody>
      </p:sp>
      <p:cxnSp>
        <p:nvCxnSpPr>
          <p:cNvPr id="181" name="肘形连接符 180"/>
          <p:cNvCxnSpPr>
            <a:stCxn id="323" idx="3"/>
            <a:endCxn id="321" idx="1"/>
          </p:cNvCxnSpPr>
          <p:nvPr/>
        </p:nvCxnSpPr>
        <p:spPr>
          <a:xfrm>
            <a:off x="5622928" y="6125889"/>
            <a:ext cx="296243" cy="5010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4" name="圆角矩形 323"/>
          <p:cNvSpPr/>
          <p:nvPr/>
        </p:nvSpPr>
        <p:spPr>
          <a:xfrm>
            <a:off x="8588051" y="6006169"/>
            <a:ext cx="1103448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异常扣款</a:t>
            </a:r>
          </a:p>
        </p:txBody>
      </p:sp>
      <p:cxnSp>
        <p:nvCxnSpPr>
          <p:cNvPr id="326" name="肘形连接符 325"/>
          <p:cNvCxnSpPr/>
          <p:nvPr/>
        </p:nvCxnSpPr>
        <p:spPr>
          <a:xfrm flipV="1">
            <a:off x="9691499" y="6149707"/>
            <a:ext cx="393661" cy="47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" name="圆角矩形 337"/>
          <p:cNvSpPr/>
          <p:nvPr/>
        </p:nvSpPr>
        <p:spPr>
          <a:xfrm>
            <a:off x="1413376" y="5880802"/>
            <a:ext cx="1202557" cy="28803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检测费用结算</a:t>
            </a:r>
          </a:p>
        </p:txBody>
      </p:sp>
      <p:cxnSp>
        <p:nvCxnSpPr>
          <p:cNvPr id="340" name="肘形连接符 339"/>
          <p:cNvCxnSpPr>
            <a:stCxn id="157" idx="2"/>
            <a:endCxn id="338" idx="0"/>
          </p:cNvCxnSpPr>
          <p:nvPr/>
        </p:nvCxnSpPr>
        <p:spPr>
          <a:xfrm rot="5400000">
            <a:off x="1910441" y="5774195"/>
            <a:ext cx="210821" cy="239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2" name="圆角矩形 341"/>
          <p:cNvSpPr/>
          <p:nvPr/>
        </p:nvSpPr>
        <p:spPr>
          <a:xfrm>
            <a:off x="9691499" y="1112455"/>
            <a:ext cx="1977163" cy="15664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kern="0" dirty="0" smtClea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  <p:sp>
        <p:nvSpPr>
          <p:cNvPr id="343" name="圆角矩形 342"/>
          <p:cNvSpPr/>
          <p:nvPr/>
        </p:nvSpPr>
        <p:spPr>
          <a:xfrm>
            <a:off x="9691499" y="1289548"/>
            <a:ext cx="1930184" cy="318894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版衣库存管理</a:t>
            </a:r>
          </a:p>
        </p:txBody>
      </p:sp>
      <p:sp>
        <p:nvSpPr>
          <p:cNvPr id="344" name="圆角矩形 343"/>
          <p:cNvSpPr/>
          <p:nvPr/>
        </p:nvSpPr>
        <p:spPr>
          <a:xfrm>
            <a:off x="9691499" y="1716989"/>
            <a:ext cx="1930184" cy="34751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盘点管理</a:t>
            </a:r>
          </a:p>
        </p:txBody>
      </p:sp>
      <p:sp>
        <p:nvSpPr>
          <p:cNvPr id="345" name="圆角矩形 344"/>
          <p:cNvSpPr/>
          <p:nvPr/>
        </p:nvSpPr>
        <p:spPr>
          <a:xfrm>
            <a:off x="9715436" y="2259090"/>
            <a:ext cx="1930185" cy="388819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 smtClean="0">
                <a:solidFill>
                  <a:sysClr val="window" lastClr="FFFFFF"/>
                </a:solidFill>
                <a:latin typeface="Calibri"/>
                <a:ea typeface="+mn-ea"/>
              </a:rPr>
              <a:t>外购版衣管理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47989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IT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应用的支撑力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2000" kern="0" dirty="0" smtClean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供应</a:t>
            </a:r>
            <a:r>
              <a:rPr lang="zh-CN" altLang="en-US" sz="2000" kern="0" dirty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链总</a:t>
            </a:r>
            <a:r>
              <a:rPr lang="zh-CN" altLang="en-US" sz="2000" kern="0" dirty="0" smtClean="0">
                <a:solidFill>
                  <a:sysClr val="window" lastClr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流程</a:t>
            </a:r>
            <a:endParaRPr lang="zh-CN" altLang="en-US" sz="2000" kern="0" dirty="0">
              <a:solidFill>
                <a:sysClr val="window" lastClr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肘形连接符 4"/>
          <p:cNvCxnSpPr>
            <a:stCxn id="220" idx="3"/>
            <a:endCxn id="215" idx="1"/>
          </p:cNvCxnSpPr>
          <p:nvPr/>
        </p:nvCxnSpPr>
        <p:spPr>
          <a:xfrm>
            <a:off x="6955827" y="3879796"/>
            <a:ext cx="1499001" cy="1001293"/>
          </a:xfrm>
          <a:prstGeom prst="bentConnector3">
            <a:avLst>
              <a:gd name="adj1" fmla="val 63468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02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-15052" y="-15389"/>
            <a:ext cx="12192000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altLang="zh-CN" dirty="0"/>
              <a:t>IT</a:t>
            </a:r>
            <a:r>
              <a:rPr lang="zh-CN" altLang="en-US" dirty="0"/>
              <a:t>应用的支撑力：</a:t>
            </a:r>
            <a:r>
              <a:rPr lang="zh-CN" altLang="en-US" dirty="0" smtClean="0"/>
              <a:t>数字化</a:t>
            </a:r>
            <a:r>
              <a:rPr lang="zh-CN" altLang="en-US" dirty="0"/>
              <a:t>设计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18404"/>
            <a:ext cx="12084424" cy="5250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58993" y="709454"/>
            <a:ext cx="65617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可视化移动看板，实现移动化协作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332" y="894120"/>
            <a:ext cx="6404227" cy="472611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1010" y="4593448"/>
            <a:ext cx="14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/>
              <a:t>模块搭配看版</a:t>
            </a:r>
            <a:endParaRPr lang="zh-CN" altLang="en-US" sz="11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97317" y="5000375"/>
            <a:ext cx="14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/>
              <a:t>图纸评审看版</a:t>
            </a:r>
            <a:endParaRPr lang="zh-CN" altLang="en-US" sz="11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306901" y="4706323"/>
            <a:ext cx="14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/>
              <a:t> 样衣评审看版</a:t>
            </a:r>
            <a:endParaRPr lang="zh-CN" altLang="en-US" sz="11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58257" y="4362098"/>
            <a:ext cx="1410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/>
              <a:t>面料</a:t>
            </a:r>
            <a:r>
              <a:rPr lang="zh-CN" altLang="en-US" sz="1100" b="1" dirty="0" smtClean="0"/>
              <a:t>评审看版</a:t>
            </a:r>
            <a:endParaRPr lang="zh-CN" altLang="en-US" sz="1100" b="1" dirty="0"/>
          </a:p>
        </p:txBody>
      </p:sp>
      <p:sp>
        <p:nvSpPr>
          <p:cNvPr id="4" name="矩形 3"/>
          <p:cNvSpPr/>
          <p:nvPr/>
        </p:nvSpPr>
        <p:spPr>
          <a:xfrm rot="17582275">
            <a:off x="3749531" y="1253694"/>
            <a:ext cx="1389531" cy="792028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</a:rPr>
              <a:t>样例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24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894549" y="1924610"/>
            <a:ext cx="4232091" cy="218145"/>
          </a:xfrm>
          <a:prstGeom prst="rect">
            <a:avLst/>
          </a:prstGeom>
          <a:solidFill>
            <a:srgbClr val="EA6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894549" y="947026"/>
            <a:ext cx="4232091" cy="239556"/>
          </a:xfrm>
          <a:prstGeom prst="rect">
            <a:avLst/>
          </a:prstGeom>
          <a:solidFill>
            <a:srgbClr val="EA6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80980" y="1290093"/>
            <a:ext cx="279489" cy="231861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494020" y="941748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2708228" y="920160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072328" y="929257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19135" y="15235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企划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94550" y="1272778"/>
            <a:ext cx="135148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货面料采购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288076" y="1254840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船头样（质检）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86847" y="1257925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入库（讯尚）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331628" y="1854896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246036" y="1848299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100473" y="1857396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912035" y="2245887"/>
            <a:ext cx="1069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版料采购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09837" y="2227949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69137" y="224602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打版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002384" y="1877670"/>
            <a:ext cx="311045" cy="266427"/>
          </a:xfrm>
          <a:prstGeom prst="ellipse">
            <a:avLst/>
          </a:prstGeom>
          <a:solidFill>
            <a:srgbClr val="FFC000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886037" y="2221330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审版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924279" y="987786"/>
            <a:ext cx="202367" cy="497864"/>
          </a:xfrm>
          <a:prstGeom prst="rect">
            <a:avLst/>
          </a:prstGeom>
          <a:solidFill>
            <a:srgbClr val="EA6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右箭头 59"/>
          <p:cNvSpPr/>
          <p:nvPr/>
        </p:nvSpPr>
        <p:spPr>
          <a:xfrm>
            <a:off x="4924279" y="1372713"/>
            <a:ext cx="6857993" cy="317874"/>
          </a:xfrm>
          <a:prstGeom prst="rightArrow">
            <a:avLst/>
          </a:prstGeom>
          <a:solidFill>
            <a:srgbClr val="EA6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924279" y="1567291"/>
            <a:ext cx="202367" cy="354526"/>
          </a:xfrm>
          <a:prstGeom prst="rect">
            <a:avLst/>
          </a:prstGeom>
          <a:solidFill>
            <a:srgbClr val="EA66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5662452" y="1376940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6576860" y="1370343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431300" y="1364451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5242859" y="1662999"/>
            <a:ext cx="1069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生产订单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440661" y="1720009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排单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299960" y="172309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8333208" y="1369733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8095832" y="1683412"/>
            <a:ext cx="7857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QC,QA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9415000" y="1352443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298653" y="1696101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入库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0209484" y="1372714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0093137" y="1716374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配货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右箭头 73"/>
          <p:cNvSpPr/>
          <p:nvPr/>
        </p:nvSpPr>
        <p:spPr>
          <a:xfrm rot="16200000">
            <a:off x="5930168" y="2011429"/>
            <a:ext cx="592000" cy="45658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533543" y="218219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点开详情</a:t>
            </a:r>
            <a:endParaRPr lang="zh-CN" altLang="en-US" sz="1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7" name="Picture 7" descr="Bar.ps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" y="6190938"/>
            <a:ext cx="12192000" cy="66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椭圆 77"/>
          <p:cNvSpPr/>
          <p:nvPr/>
        </p:nvSpPr>
        <p:spPr>
          <a:xfrm>
            <a:off x="11095424" y="1387006"/>
            <a:ext cx="311045" cy="266427"/>
          </a:xfrm>
          <a:prstGeom prst="ellipse">
            <a:avLst/>
          </a:prstGeom>
          <a:solidFill>
            <a:schemeClr val="bg1"/>
          </a:solidFill>
          <a:ln w="28575">
            <a:solidFill>
              <a:srgbClr val="EA66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0799543" y="1700685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到店上市</a:t>
            </a:r>
            <a:endParaRPr lang="zh-CN" altLang="en-US" sz="14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31366" y="947027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30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1" name="矩形 80"/>
          <p:cNvSpPr/>
          <p:nvPr/>
        </p:nvSpPr>
        <p:spPr>
          <a:xfrm>
            <a:off x="3255995" y="932832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2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2" name="矩形 81"/>
          <p:cNvSpPr/>
          <p:nvPr/>
        </p:nvSpPr>
        <p:spPr>
          <a:xfrm>
            <a:off x="1699567" y="1864955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5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3" name="矩形 82"/>
          <p:cNvSpPr/>
          <p:nvPr/>
        </p:nvSpPr>
        <p:spPr>
          <a:xfrm>
            <a:off x="2557083" y="1876984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7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4" name="矩形 83"/>
          <p:cNvSpPr/>
          <p:nvPr/>
        </p:nvSpPr>
        <p:spPr>
          <a:xfrm>
            <a:off x="3487791" y="1904795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7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5" name="矩形 84"/>
          <p:cNvSpPr/>
          <p:nvPr/>
        </p:nvSpPr>
        <p:spPr>
          <a:xfrm>
            <a:off x="5123583" y="1382812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5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6" name="矩形 85"/>
          <p:cNvSpPr/>
          <p:nvPr/>
        </p:nvSpPr>
        <p:spPr>
          <a:xfrm>
            <a:off x="5977071" y="1368088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7" name="矩形 86"/>
          <p:cNvSpPr/>
          <p:nvPr/>
        </p:nvSpPr>
        <p:spPr>
          <a:xfrm>
            <a:off x="6955659" y="1370341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20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8" name="矩形 87"/>
          <p:cNvSpPr/>
          <p:nvPr/>
        </p:nvSpPr>
        <p:spPr>
          <a:xfrm>
            <a:off x="7814343" y="1372717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89" name="矩形 88"/>
          <p:cNvSpPr/>
          <p:nvPr/>
        </p:nvSpPr>
        <p:spPr>
          <a:xfrm>
            <a:off x="8863055" y="1375634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9742179" y="1407608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/>
              <a:t>2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91" name="矩形 90"/>
          <p:cNvSpPr/>
          <p:nvPr/>
        </p:nvSpPr>
        <p:spPr>
          <a:xfrm>
            <a:off x="10612407" y="1382173"/>
            <a:ext cx="453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</a:t>
            </a:r>
            <a:r>
              <a:rPr lang="zh-CN" altLang="en-US" sz="1400" dirty="0" smtClean="0"/>
              <a:t>天</a:t>
            </a:r>
            <a:endParaRPr lang="zh-CN" altLang="en-US" sz="1400" dirty="0"/>
          </a:p>
        </p:txBody>
      </p:sp>
      <p:sp>
        <p:nvSpPr>
          <p:cNvPr id="2" name="矩形 1"/>
          <p:cNvSpPr/>
          <p:nvPr/>
        </p:nvSpPr>
        <p:spPr>
          <a:xfrm>
            <a:off x="5183613" y="988274"/>
            <a:ext cx="1296431" cy="352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40%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55" name="矩形 3"/>
          <p:cNvSpPr>
            <a:spLocks noChangeArrowheads="1"/>
          </p:cNvSpPr>
          <p:nvPr/>
        </p:nvSpPr>
        <p:spPr bwMode="auto">
          <a:xfrm>
            <a:off x="-23751" y="-3523"/>
            <a:ext cx="12267343" cy="45478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/>
              <a:t>IT</a:t>
            </a:r>
            <a:r>
              <a:rPr lang="zh-CN" altLang="en-US" sz="2400" dirty="0"/>
              <a:t>应用的支撑力：</a:t>
            </a:r>
            <a:r>
              <a:rPr lang="zh-CN" altLang="en-US" sz="2400" dirty="0" smtClean="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智能</a:t>
            </a:r>
            <a:r>
              <a:rPr lang="zh-CN" altLang="en-US" sz="2400" dirty="0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供应链</a:t>
            </a:r>
            <a:endParaRPr lang="zh-CN" altLang="en-US" sz="2400" dirty="0">
              <a:solidFill>
                <a:schemeClr val="l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43" y="2780988"/>
            <a:ext cx="1122045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395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A663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A663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 bwMode="auto">
          <a:xfrm>
            <a:off x="3420295" y="7839008"/>
            <a:ext cx="4032448" cy="27003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02394" algn="l"/>
              </a:tabLst>
            </a:pPr>
            <a:r>
              <a:rPr lang="zh-CN" altLang="en-US" sz="1050" dirty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05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050" dirty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050" dirty="0">
              <a:latin typeface="华文细黑" pitchFamily="2" charset="-122"/>
              <a:ea typeface="华文细黑" pitchFamily="2" charset="-122"/>
            </a:endParaRPr>
          </a:p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02394" algn="l"/>
              </a:tabLst>
            </a:pPr>
            <a:r>
              <a:rPr lang="en-US" altLang="zh-CN" sz="1050" dirty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050" dirty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05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9" name="Line 33"/>
          <p:cNvSpPr>
            <a:spLocks noChangeShapeType="1"/>
          </p:cNvSpPr>
          <p:nvPr/>
        </p:nvSpPr>
        <p:spPr bwMode="auto">
          <a:xfrm rot="16200000">
            <a:off x="8507810" y="2631173"/>
            <a:ext cx="107156" cy="16986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35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60" name="Line 33"/>
          <p:cNvSpPr>
            <a:spLocks noChangeShapeType="1"/>
          </p:cNvSpPr>
          <p:nvPr/>
        </p:nvSpPr>
        <p:spPr bwMode="auto">
          <a:xfrm rot="5400000" flipH="1">
            <a:off x="1672630" y="3434645"/>
            <a:ext cx="205979" cy="552451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35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61" name="Line 33"/>
          <p:cNvSpPr>
            <a:spLocks noChangeShapeType="1"/>
          </p:cNvSpPr>
          <p:nvPr/>
        </p:nvSpPr>
        <p:spPr bwMode="auto">
          <a:xfrm rot="11460000" flipH="1">
            <a:off x="2755108" y="3662651"/>
            <a:ext cx="763587" cy="96441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35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62" name="Line 33"/>
          <p:cNvSpPr>
            <a:spLocks noChangeShapeType="1"/>
          </p:cNvSpPr>
          <p:nvPr/>
        </p:nvSpPr>
        <p:spPr bwMode="auto">
          <a:xfrm rot="11460000" flipH="1">
            <a:off x="4093369" y="3651935"/>
            <a:ext cx="1006475" cy="138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35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63" name="Line 33"/>
          <p:cNvSpPr>
            <a:spLocks noChangeShapeType="1"/>
          </p:cNvSpPr>
          <p:nvPr/>
        </p:nvSpPr>
        <p:spPr bwMode="auto">
          <a:xfrm rot="11460000" flipH="1">
            <a:off x="5460208" y="3651935"/>
            <a:ext cx="1006475" cy="138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sz="135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68" name="Rektangel 63"/>
          <p:cNvSpPr>
            <a:spLocks noChangeArrowheads="1"/>
          </p:cNvSpPr>
          <p:nvPr/>
        </p:nvSpPr>
        <p:spPr bwMode="auto">
          <a:xfrm>
            <a:off x="1964336" y="1649884"/>
            <a:ext cx="142111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面料供应</a:t>
            </a: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商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版料信息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面料</a:t>
            </a: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成分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</a:t>
            </a: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类颜色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面类用途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面类价格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en-US" altLang="zh-CN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 </a:t>
            </a: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面类特性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  <a:p>
            <a:pPr marL="128588" indent="-128588" defTabSz="601266">
              <a:spcBef>
                <a:spcPct val="20000"/>
              </a:spcBef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cs typeface="Arial" pitchFamily="34" charset="0"/>
              </a:rPr>
              <a:t>。。。。。。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73" name="Freeform 47"/>
          <p:cNvSpPr>
            <a:spLocks noEditPoints="1"/>
          </p:cNvSpPr>
          <p:nvPr/>
        </p:nvSpPr>
        <p:spPr bwMode="auto">
          <a:xfrm>
            <a:off x="179883" y="1655478"/>
            <a:ext cx="11997066" cy="3811249"/>
          </a:xfrm>
          <a:custGeom>
            <a:avLst/>
            <a:gdLst>
              <a:gd name="T0" fmla="*/ 7442734 w 3426"/>
              <a:gd name="T1" fmla="*/ 798105 h 1232"/>
              <a:gd name="T2" fmla="*/ 6691632 w 3426"/>
              <a:gd name="T3" fmla="*/ 424798 h 1232"/>
              <a:gd name="T4" fmla="*/ 5945083 w 3426"/>
              <a:gd name="T5" fmla="*/ 338980 h 1232"/>
              <a:gd name="T6" fmla="*/ 5662851 w 3426"/>
              <a:gd name="T7" fmla="*/ 433380 h 1232"/>
              <a:gd name="T8" fmla="*/ 5863144 w 3426"/>
              <a:gd name="T9" fmla="*/ 1029813 h 1232"/>
              <a:gd name="T10" fmla="*/ 5489870 w 3426"/>
              <a:gd name="T11" fmla="*/ 1300139 h 1232"/>
              <a:gd name="T12" fmla="*/ 5157564 w 3426"/>
              <a:gd name="T13" fmla="*/ 1098467 h 1232"/>
              <a:gd name="T14" fmla="*/ 5034657 w 3426"/>
              <a:gd name="T15" fmla="*/ 596433 h 1232"/>
              <a:gd name="T16" fmla="*/ 4761529 w 3426"/>
              <a:gd name="T17" fmla="*/ 163054 h 1232"/>
              <a:gd name="T18" fmla="*/ 4948166 w 3426"/>
              <a:gd name="T19" fmla="*/ 836723 h 1232"/>
              <a:gd name="T20" fmla="*/ 3823790 w 3426"/>
              <a:gd name="T21" fmla="*/ 1287266 h 1232"/>
              <a:gd name="T22" fmla="*/ 3778269 w 3426"/>
              <a:gd name="T23" fmla="*/ 815269 h 1232"/>
              <a:gd name="T24" fmla="*/ 3541558 w 3426"/>
              <a:gd name="T25" fmla="*/ 244581 h 1232"/>
              <a:gd name="T26" fmla="*/ 3441411 w 3426"/>
              <a:gd name="T27" fmla="*/ 201672 h 1232"/>
              <a:gd name="T28" fmla="*/ 3605288 w 3426"/>
              <a:gd name="T29" fmla="*/ 1004068 h 1232"/>
              <a:gd name="T30" fmla="*/ 2180471 w 3426"/>
              <a:gd name="T31" fmla="*/ 1046977 h 1232"/>
              <a:gd name="T32" fmla="*/ 2048459 w 3426"/>
              <a:gd name="T33" fmla="*/ 570688 h 1232"/>
              <a:gd name="T34" fmla="*/ 1788987 w 3426"/>
              <a:gd name="T35" fmla="*/ 163054 h 1232"/>
              <a:gd name="T36" fmla="*/ 1984729 w 3426"/>
              <a:gd name="T37" fmla="*/ 896796 h 1232"/>
              <a:gd name="T38" fmla="*/ 1734362 w 3426"/>
              <a:gd name="T39" fmla="*/ 1227194 h 1232"/>
              <a:gd name="T40" fmla="*/ 1288253 w 3426"/>
              <a:gd name="T41" fmla="*/ 1072722 h 1232"/>
              <a:gd name="T42" fmla="*/ 823936 w 3426"/>
              <a:gd name="T43" fmla="*/ 596433 h 1232"/>
              <a:gd name="T44" fmla="*/ 441557 w 3426"/>
              <a:gd name="T45" fmla="*/ 287489 h 1232"/>
              <a:gd name="T46" fmla="*/ 0 w 3426"/>
              <a:gd name="T47" fmla="*/ 205963 h 1232"/>
              <a:gd name="T48" fmla="*/ 437005 w 3426"/>
              <a:gd name="T49" fmla="*/ 703706 h 1232"/>
              <a:gd name="T50" fmla="*/ 600881 w 3426"/>
              <a:gd name="T51" fmla="*/ 1304430 h 1232"/>
              <a:gd name="T52" fmla="*/ 491630 w 3426"/>
              <a:gd name="T53" fmla="*/ 1887991 h 1232"/>
              <a:gd name="T54" fmla="*/ 209398 w 3426"/>
              <a:gd name="T55" fmla="*/ 2591696 h 1232"/>
              <a:gd name="T56" fmla="*/ 227607 w 3426"/>
              <a:gd name="T57" fmla="*/ 2613151 h 1232"/>
              <a:gd name="T58" fmla="*/ 473422 w 3426"/>
              <a:gd name="T59" fmla="*/ 2454388 h 1232"/>
              <a:gd name="T60" fmla="*/ 896770 w 3426"/>
              <a:gd name="T61" fmla="*/ 2081081 h 1232"/>
              <a:gd name="T62" fmla="*/ 1342879 w 3426"/>
              <a:gd name="T63" fmla="*/ 1557592 h 1232"/>
              <a:gd name="T64" fmla="*/ 2007490 w 3426"/>
              <a:gd name="T65" fmla="*/ 1454611 h 1232"/>
              <a:gd name="T66" fmla="*/ 1839061 w 3426"/>
              <a:gd name="T67" fmla="*/ 2342825 h 1232"/>
              <a:gd name="T68" fmla="*/ 2025698 w 3426"/>
              <a:gd name="T69" fmla="*/ 2038172 h 1232"/>
              <a:gd name="T70" fmla="*/ 2180471 w 3426"/>
              <a:gd name="T71" fmla="*/ 1458902 h 1232"/>
              <a:gd name="T72" fmla="*/ 3587079 w 3426"/>
              <a:gd name="T73" fmla="*/ 1759264 h 1232"/>
              <a:gd name="T74" fmla="*/ 3364025 w 3426"/>
              <a:gd name="T75" fmla="*/ 2643187 h 1232"/>
              <a:gd name="T76" fmla="*/ 3669017 w 3426"/>
              <a:gd name="T77" fmla="*/ 2055335 h 1232"/>
              <a:gd name="T78" fmla="*/ 4083261 w 3426"/>
              <a:gd name="T79" fmla="*/ 1501811 h 1232"/>
              <a:gd name="T80" fmla="*/ 4911749 w 3426"/>
              <a:gd name="T81" fmla="*/ 1969518 h 1232"/>
              <a:gd name="T82" fmla="*/ 4861676 w 3426"/>
              <a:gd name="T83" fmla="*/ 2317080 h 1232"/>
              <a:gd name="T84" fmla="*/ 5130251 w 3426"/>
              <a:gd name="T85" fmla="*/ 1604792 h 1232"/>
              <a:gd name="T86" fmla="*/ 5926874 w 3426"/>
              <a:gd name="T87" fmla="*/ 1780719 h 1232"/>
              <a:gd name="T88" fmla="*/ 5995156 w 3426"/>
              <a:gd name="T89" fmla="*/ 2295625 h 1232"/>
              <a:gd name="T90" fmla="*/ 6850957 w 3426"/>
              <a:gd name="T91" fmla="*/ 2106826 h 1232"/>
              <a:gd name="T92" fmla="*/ 7447286 w 3426"/>
              <a:gd name="T93" fmla="*/ 1656283 h 1232"/>
              <a:gd name="T94" fmla="*/ 6982969 w 3426"/>
              <a:gd name="T95" fmla="*/ 1420284 h 1232"/>
              <a:gd name="T96" fmla="*/ 7570193 w 3426"/>
              <a:gd name="T97" fmla="*/ 1222903 h 1232"/>
              <a:gd name="T98" fmla="*/ 6286493 w 3426"/>
              <a:gd name="T99" fmla="*/ 939704 h 1232"/>
              <a:gd name="T100" fmla="*/ 6195450 w 3426"/>
              <a:gd name="T101" fmla="*/ 810978 h 1232"/>
              <a:gd name="T102" fmla="*/ 6313805 w 3426"/>
              <a:gd name="T103" fmla="*/ 673669 h 1232"/>
              <a:gd name="T104" fmla="*/ 6468578 w 3426"/>
              <a:gd name="T105" fmla="*/ 733742 h 1232"/>
              <a:gd name="T106" fmla="*/ 6468578 w 3426"/>
              <a:gd name="T107" fmla="*/ 888214 h 123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Group 65"/>
          <p:cNvGrpSpPr>
            <a:grpSpLocks/>
          </p:cNvGrpSpPr>
          <p:nvPr/>
        </p:nvGrpSpPr>
        <p:grpSpPr bwMode="auto">
          <a:xfrm>
            <a:off x="1609949" y="959888"/>
            <a:ext cx="1343025" cy="479822"/>
            <a:chOff x="1512888" y="527050"/>
            <a:chExt cx="1343025" cy="639763"/>
          </a:xfrm>
        </p:grpSpPr>
        <p:sp>
          <p:nvSpPr>
            <p:cNvPr id="97" name="Oval 63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Oval 64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Group 27"/>
          <p:cNvGrpSpPr>
            <a:grpSpLocks/>
          </p:cNvGrpSpPr>
          <p:nvPr/>
        </p:nvGrpSpPr>
        <p:grpSpPr bwMode="auto">
          <a:xfrm>
            <a:off x="1655002" y="5561426"/>
            <a:ext cx="1343025" cy="479822"/>
            <a:chOff x="1512888" y="527050"/>
            <a:chExt cx="1343025" cy="639763"/>
          </a:xfrm>
        </p:grpSpPr>
        <p:sp>
          <p:nvSpPr>
            <p:cNvPr id="95" name="Oval 66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Oval 67"/>
            <p:cNvSpPr>
              <a:spLocks noChangeArrowheads="1"/>
            </p:cNvSpPr>
            <p:nvPr/>
          </p:nvSpPr>
          <p:spPr bwMode="auto">
            <a:xfrm>
              <a:off x="1563688" y="560387"/>
              <a:ext cx="1243013" cy="592139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6" name="Rektangel 63"/>
          <p:cNvSpPr>
            <a:spLocks noChangeArrowheads="1"/>
          </p:cNvSpPr>
          <p:nvPr/>
        </p:nvSpPr>
        <p:spPr bwMode="auto">
          <a:xfrm>
            <a:off x="1660749" y="1094517"/>
            <a:ext cx="1345554" cy="255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面料信息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77" name="Group 68"/>
          <p:cNvGrpSpPr>
            <a:grpSpLocks/>
          </p:cNvGrpSpPr>
          <p:nvPr/>
        </p:nvGrpSpPr>
        <p:grpSpPr bwMode="auto">
          <a:xfrm>
            <a:off x="3933002" y="983789"/>
            <a:ext cx="1343025" cy="479822"/>
            <a:chOff x="1512888" y="527050"/>
            <a:chExt cx="1343025" cy="639763"/>
          </a:xfrm>
        </p:grpSpPr>
        <p:sp>
          <p:nvSpPr>
            <p:cNvPr id="93" name="Oval 70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Oval 71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Rektangel 63"/>
          <p:cNvSpPr>
            <a:spLocks noChangeArrowheads="1"/>
          </p:cNvSpPr>
          <p:nvPr/>
        </p:nvSpPr>
        <p:spPr bwMode="auto">
          <a:xfrm>
            <a:off x="4047301" y="1094517"/>
            <a:ext cx="1143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后工艺信息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79" name="Group 71"/>
          <p:cNvGrpSpPr>
            <a:grpSpLocks/>
          </p:cNvGrpSpPr>
          <p:nvPr/>
        </p:nvGrpSpPr>
        <p:grpSpPr bwMode="auto">
          <a:xfrm>
            <a:off x="6108700" y="1024788"/>
            <a:ext cx="1343025" cy="478631"/>
            <a:chOff x="1512888" y="527050"/>
            <a:chExt cx="1343025" cy="639763"/>
          </a:xfrm>
        </p:grpSpPr>
        <p:sp>
          <p:nvSpPr>
            <p:cNvPr id="91" name="Oval 7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Oval 75"/>
            <p:cNvSpPr>
              <a:spLocks noChangeArrowheads="1"/>
            </p:cNvSpPr>
            <p:nvPr/>
          </p:nvSpPr>
          <p:spPr bwMode="auto">
            <a:xfrm>
              <a:off x="1563688" y="560470"/>
              <a:ext cx="1243013" cy="592019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0" name="Rektangel 63"/>
          <p:cNvSpPr>
            <a:spLocks noChangeArrowheads="1"/>
          </p:cNvSpPr>
          <p:nvPr/>
        </p:nvSpPr>
        <p:spPr bwMode="auto">
          <a:xfrm>
            <a:off x="6385373" y="1127180"/>
            <a:ext cx="1143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商品信息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81" name="Rektangel 63"/>
          <p:cNvSpPr>
            <a:spLocks noChangeArrowheads="1"/>
          </p:cNvSpPr>
          <p:nvPr/>
        </p:nvSpPr>
        <p:spPr bwMode="auto">
          <a:xfrm>
            <a:off x="1916847" y="5696700"/>
            <a:ext cx="1143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版衣信息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82" name="Group 30"/>
          <p:cNvGrpSpPr>
            <a:grpSpLocks/>
          </p:cNvGrpSpPr>
          <p:nvPr/>
        </p:nvGrpSpPr>
        <p:grpSpPr bwMode="auto">
          <a:xfrm>
            <a:off x="3786648" y="5633690"/>
            <a:ext cx="1343025" cy="479822"/>
            <a:chOff x="1512888" y="527050"/>
            <a:chExt cx="1343025" cy="639763"/>
          </a:xfrm>
        </p:grpSpPr>
        <p:sp>
          <p:nvSpPr>
            <p:cNvPr id="89" name="Oval 79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Oval 80"/>
            <p:cNvSpPr>
              <a:spLocks noChangeArrowheads="1"/>
            </p:cNvSpPr>
            <p:nvPr/>
          </p:nvSpPr>
          <p:spPr bwMode="auto">
            <a:xfrm>
              <a:off x="1563688" y="560387"/>
              <a:ext cx="1243012" cy="592139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3" name="Rektangel 63"/>
          <p:cNvSpPr>
            <a:spLocks noChangeArrowheads="1"/>
          </p:cNvSpPr>
          <p:nvPr/>
        </p:nvSpPr>
        <p:spPr bwMode="auto">
          <a:xfrm>
            <a:off x="4047691" y="5758109"/>
            <a:ext cx="1143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设计信息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84" name="Group 33"/>
          <p:cNvGrpSpPr>
            <a:grpSpLocks/>
          </p:cNvGrpSpPr>
          <p:nvPr/>
        </p:nvGrpSpPr>
        <p:grpSpPr bwMode="auto">
          <a:xfrm>
            <a:off x="5995047" y="5635671"/>
            <a:ext cx="1343025" cy="479822"/>
            <a:chOff x="1512888" y="527050"/>
            <a:chExt cx="1343025" cy="639763"/>
          </a:xfrm>
        </p:grpSpPr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1512888" y="527050"/>
              <a:ext cx="1343025" cy="639763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Oval 85"/>
            <p:cNvSpPr>
              <a:spLocks noChangeArrowheads="1"/>
            </p:cNvSpPr>
            <p:nvPr/>
          </p:nvSpPr>
          <p:spPr bwMode="auto">
            <a:xfrm>
              <a:off x="1563688" y="560388"/>
              <a:ext cx="1243013" cy="592137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nb-NO" altLang="en-US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85" name="Rektangel 63"/>
          <p:cNvSpPr>
            <a:spLocks noChangeArrowheads="1"/>
          </p:cNvSpPr>
          <p:nvPr/>
        </p:nvSpPr>
        <p:spPr bwMode="auto">
          <a:xfrm>
            <a:off x="6282199" y="5765141"/>
            <a:ext cx="1143000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defTabSz="601266">
              <a:spcBef>
                <a:spcPct val="20000"/>
              </a:spcBef>
            </a:pPr>
            <a:r>
              <a:rPr lang="zh-CN" altLang="en-US" sz="105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生产信息</a:t>
            </a:r>
            <a:endParaRPr lang="en-US" altLang="zh-CN" sz="1050" b="1" noProof="1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1658" y="2543856"/>
            <a:ext cx="1471455" cy="205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Rektangel 63"/>
          <p:cNvSpPr>
            <a:spLocks noChangeArrowheads="1"/>
          </p:cNvSpPr>
          <p:nvPr/>
        </p:nvSpPr>
        <p:spPr bwMode="auto">
          <a:xfrm>
            <a:off x="2110042" y="3955797"/>
            <a:ext cx="14211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打版次数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审版情况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参考版衣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纸样师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车版师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02" name="Rektangel 63"/>
          <p:cNvSpPr>
            <a:spLocks noChangeArrowheads="1"/>
          </p:cNvSpPr>
          <p:nvPr/>
        </p:nvSpPr>
        <p:spPr bwMode="auto">
          <a:xfrm>
            <a:off x="3872410" y="1655478"/>
            <a:ext cx="1519815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后工艺类别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后工艺类别名称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工艺加工商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加工级别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工艺价格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工艺周期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。。。。。。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03" name="Rektangel 63"/>
          <p:cNvSpPr>
            <a:spLocks noChangeArrowheads="1"/>
          </p:cNvSpPr>
          <p:nvPr/>
        </p:nvSpPr>
        <p:spPr bwMode="auto">
          <a:xfrm>
            <a:off x="3916705" y="3742045"/>
            <a:ext cx="1519815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设计师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部件信息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版型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廓型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元素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面料特性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领型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。。。。。。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04" name="Rektangel 63"/>
          <p:cNvSpPr>
            <a:spLocks noChangeArrowheads="1"/>
          </p:cNvSpPr>
          <p:nvPr/>
        </p:nvSpPr>
        <p:spPr bwMode="auto">
          <a:xfrm>
            <a:off x="6418379" y="1643603"/>
            <a:ext cx="1070413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价格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系列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风格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商品层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品类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成本</a:t>
            </a:r>
            <a:r>
              <a:rPr lang="en-US" altLang="zh-CN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/</a:t>
            </a: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组成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生命周期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上市</a:t>
            </a:r>
            <a:r>
              <a:rPr lang="en-US" altLang="zh-CN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/</a:t>
            </a: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下架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。。。。。。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105" name="Rektangel 63"/>
          <p:cNvSpPr>
            <a:spLocks noChangeArrowheads="1"/>
          </p:cNvSpPr>
          <p:nvPr/>
        </p:nvSpPr>
        <p:spPr bwMode="auto">
          <a:xfrm>
            <a:off x="6273588" y="3896983"/>
            <a:ext cx="135999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加工供应商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加工成本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dirty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跟单人员</a:t>
            </a:r>
            <a:endParaRPr lang="en-US" altLang="zh-CN" sz="1000" b="1" dirty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质量情况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生产数量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生产周期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回</a:t>
            </a: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货</a:t>
            </a: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时间</a:t>
            </a:r>
            <a:endParaRPr lang="en-US" altLang="zh-CN" sz="1000" b="1" noProof="1" smtClean="0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 smtClean="0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质量信息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  <a:p>
            <a:pPr marL="128588" indent="-128588" defTabSz="601266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l"/>
            </a:pPr>
            <a:r>
              <a:rPr lang="zh-CN" altLang="en-US" sz="1000" b="1" noProof="1">
                <a:solidFill>
                  <a:srgbClr val="080808"/>
                </a:solidFill>
                <a:latin typeface="宋体" panose="02010600030101010101" pitchFamily="2" charset="-122"/>
                <a:ea typeface="宋体" pitchFamily="2" charset="-122"/>
                <a:cs typeface="Arial" pitchFamily="34" charset="0"/>
              </a:rPr>
              <a:t>。。。。。</a:t>
            </a:r>
            <a:endParaRPr lang="en-US" altLang="zh-CN" sz="1000" b="1" noProof="1">
              <a:solidFill>
                <a:srgbClr val="080808"/>
              </a:solidFill>
              <a:latin typeface="宋体" panose="02010600030101010101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15052" y="-15389"/>
            <a:ext cx="12192000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dirty="0"/>
              <a:t>IT</a:t>
            </a:r>
            <a:r>
              <a:rPr lang="zh-CN" altLang="en-US" dirty="0"/>
              <a:t>应用的支撑力</a:t>
            </a:r>
            <a:r>
              <a:rPr lang="zh-CN" altLang="en-US" dirty="0" smtClean="0"/>
              <a:t>：数值化商品标签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26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4" y="249531"/>
            <a:ext cx="11698287" cy="59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520042" y="4963886"/>
            <a:ext cx="2814452" cy="28500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0695" y="4963886"/>
            <a:ext cx="1890156" cy="28500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1959" y="5485410"/>
            <a:ext cx="2757055" cy="32162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5889" y="5211288"/>
            <a:ext cx="498763" cy="32162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75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 bwMode="auto">
          <a:xfrm>
            <a:off x="3420295" y="7839008"/>
            <a:ext cx="4032448" cy="27003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02394" algn="l"/>
              </a:tabLst>
            </a:pPr>
            <a:r>
              <a:rPr lang="zh-CN" altLang="en-US" sz="1050" dirty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050" dirty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050" dirty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050" dirty="0">
              <a:latin typeface="华文细黑" pitchFamily="2" charset="-122"/>
              <a:ea typeface="华文细黑" pitchFamily="2" charset="-122"/>
            </a:endParaRPr>
          </a:p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02394" algn="l"/>
              </a:tabLst>
            </a:pPr>
            <a:r>
              <a:rPr lang="en-US" altLang="zh-CN" sz="1050" dirty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050" dirty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05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-15052" y="-15389"/>
            <a:ext cx="12192000" cy="40011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dirty="0"/>
              <a:t>IT</a:t>
            </a:r>
            <a:r>
              <a:rPr lang="zh-CN" altLang="en-US" dirty="0"/>
              <a:t>应用的支撑力</a:t>
            </a:r>
            <a:r>
              <a:rPr lang="zh-CN" altLang="en-US" dirty="0" smtClean="0"/>
              <a:t>：移动供应链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936" y="565688"/>
            <a:ext cx="3649277" cy="572346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319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747" y="261257"/>
            <a:ext cx="12192000" cy="612173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rot="1761671">
            <a:off x="8569406" y="733960"/>
            <a:ext cx="3168367" cy="1035963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2000" b="1">
                <a:solidFill>
                  <a:schemeClr val="lt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ZARA </a:t>
            </a:r>
            <a:r>
              <a:rPr lang="zh-CN" altLang="en-US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案例</a:t>
            </a:r>
            <a:endParaRPr lang="zh-CN" altLang="en-US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0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5520" y="1724848"/>
            <a:ext cx="9494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6001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dirty="0"/>
              <a:t>从</a:t>
            </a:r>
            <a:r>
              <a:rPr lang="zh-CN" altLang="en-US" dirty="0" smtClean="0"/>
              <a:t>繁琐的数据中寻找规律</a:t>
            </a:r>
            <a:endParaRPr lang="en-US" altLang="zh-CN" dirty="0"/>
          </a:p>
        </p:txBody>
      </p:sp>
      <p:sp>
        <p:nvSpPr>
          <p:cNvPr id="7" name="TextBox 4"/>
          <p:cNvSpPr txBox="1"/>
          <p:nvPr/>
        </p:nvSpPr>
        <p:spPr>
          <a:xfrm>
            <a:off x="3215680" y="2672025"/>
            <a:ext cx="6481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60012"/>
                </a:solidFill>
                <a:latin typeface="+mn-ea"/>
                <a:ea typeface="+mn-ea"/>
              </a:rPr>
              <a:t>在规律中寻找方法</a:t>
            </a:r>
            <a:endParaRPr lang="en-US" altLang="zh-CN" sz="2800" dirty="0" smtClean="0">
              <a:solidFill>
                <a:srgbClr val="E60012"/>
              </a:solidFill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28" y="5085184"/>
            <a:ext cx="12144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E60012"/>
                </a:solidFill>
                <a:latin typeface="+mn-ea"/>
                <a:ea typeface="+mn-ea"/>
              </a:defRPr>
            </a:lvl1pPr>
          </a:lstStyle>
          <a:p>
            <a:pPr algn="ctr"/>
            <a:r>
              <a:rPr lang="zh-CN" altLang="en-US" dirty="0" smtClean="0">
                <a:solidFill>
                  <a:srgbClr val="0000CC"/>
                </a:solidFill>
              </a:rPr>
              <a:t>请使用</a:t>
            </a:r>
            <a:r>
              <a:rPr lang="zh-CN" altLang="en-US" dirty="0">
                <a:solidFill>
                  <a:srgbClr val="0000CC"/>
                </a:solidFill>
              </a:rPr>
              <a:t>智能化管理系统来管理服装供应</a:t>
            </a:r>
            <a:r>
              <a:rPr lang="zh-CN" altLang="en-US" dirty="0" smtClean="0">
                <a:solidFill>
                  <a:srgbClr val="0000CC"/>
                </a:solidFill>
              </a:rPr>
              <a:t>链！</a:t>
            </a:r>
            <a:endParaRPr lang="zh-CN" altLang="en-US" dirty="0">
              <a:solidFill>
                <a:srgbClr val="0000C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1997" y="764704"/>
            <a:ext cx="5512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60012"/>
                </a:solidFill>
                <a:latin typeface="+mn-ea"/>
                <a:ea typeface="+mn-ea"/>
              </a:rPr>
              <a:t>在日常工作中积累数据</a:t>
            </a:r>
            <a:endParaRPr lang="zh-CN" altLang="en-US" sz="2800" dirty="0">
              <a:solidFill>
                <a:srgbClr val="E60012"/>
              </a:solidFill>
              <a:latin typeface="+mn-ea"/>
              <a:ea typeface="+mn-ea"/>
            </a:endParaRPr>
          </a:p>
        </p:txBody>
      </p:sp>
      <p:sp>
        <p:nvSpPr>
          <p:cNvPr id="8" name="TextBox 4"/>
          <p:cNvSpPr txBox="1"/>
          <p:nvPr/>
        </p:nvSpPr>
        <p:spPr>
          <a:xfrm>
            <a:off x="4847861" y="3573016"/>
            <a:ext cx="70087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E60012"/>
                </a:solidFill>
                <a:latin typeface="+mn-ea"/>
                <a:ea typeface="+mn-ea"/>
              </a:rPr>
              <a:t>用方法解决我们的问题</a:t>
            </a:r>
            <a:endParaRPr lang="en-US" altLang="zh-CN" sz="2800" dirty="0" smtClean="0">
              <a:solidFill>
                <a:srgbClr val="E60012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72786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621987" y="3055109"/>
            <a:ext cx="2548725" cy="124121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订单</a:t>
            </a:r>
            <a:endParaRPr lang="en-US" altLang="zh-CN" sz="2568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大</a:t>
            </a:r>
            <a:r>
              <a:rPr lang="en-US" altLang="zh-CN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小</a:t>
            </a:r>
          </a:p>
        </p:txBody>
      </p:sp>
      <p:sp>
        <p:nvSpPr>
          <p:cNvPr id="7" name="椭圆 6"/>
          <p:cNvSpPr/>
          <p:nvPr/>
        </p:nvSpPr>
        <p:spPr>
          <a:xfrm>
            <a:off x="4452143" y="3209489"/>
            <a:ext cx="2435545" cy="124121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周期</a:t>
            </a:r>
            <a:endParaRPr lang="en-US" altLang="zh-CN" sz="2568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长</a:t>
            </a:r>
            <a:r>
              <a:rPr lang="en-US" altLang="zh-CN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短</a:t>
            </a:r>
          </a:p>
        </p:txBody>
      </p:sp>
      <p:sp>
        <p:nvSpPr>
          <p:cNvPr id="8" name="椭圆 7"/>
          <p:cNvSpPr/>
          <p:nvPr/>
        </p:nvSpPr>
        <p:spPr>
          <a:xfrm>
            <a:off x="8270421" y="3224534"/>
            <a:ext cx="2571751" cy="124121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款式</a:t>
            </a:r>
            <a:endParaRPr lang="en-US" altLang="zh-CN" sz="2568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少</a:t>
            </a:r>
            <a:r>
              <a:rPr lang="en-US" altLang="zh-CN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</a:t>
            </a:r>
          </a:p>
        </p:txBody>
      </p:sp>
      <p:sp>
        <p:nvSpPr>
          <p:cNvPr id="9" name="椭圆 8"/>
          <p:cNvSpPr/>
          <p:nvPr/>
        </p:nvSpPr>
        <p:spPr>
          <a:xfrm>
            <a:off x="2290693" y="4674283"/>
            <a:ext cx="2661318" cy="124121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信息</a:t>
            </a:r>
            <a:endParaRPr lang="en-US" altLang="zh-CN" sz="2568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阻</a:t>
            </a:r>
            <a:r>
              <a:rPr lang="en-US" altLang="zh-CN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</a:t>
            </a:r>
          </a:p>
        </p:txBody>
      </p:sp>
      <p:sp>
        <p:nvSpPr>
          <p:cNvPr id="10" name="椭圆 9"/>
          <p:cNvSpPr/>
          <p:nvPr/>
        </p:nvSpPr>
        <p:spPr>
          <a:xfrm>
            <a:off x="6639616" y="4674283"/>
            <a:ext cx="2623137" cy="1241212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质量</a:t>
            </a:r>
            <a:endParaRPr lang="en-US" altLang="zh-CN" sz="2568" b="1" dirty="0">
              <a:solidFill>
                <a:schemeClr val="accent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莠</a:t>
            </a:r>
            <a:r>
              <a:rPr lang="en-US" altLang="zh-CN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VS</a:t>
            </a:r>
            <a:r>
              <a:rPr lang="zh-CN" altLang="en-US" sz="2568" b="1" dirty="0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-11878"/>
            <a:ext cx="12192000" cy="6650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回顾：服装生态圈之供应链变化</a:t>
            </a:r>
            <a:endParaRPr lang="en-US" altLang="zh-CN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86422" y="1350812"/>
            <a:ext cx="26084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规模致胜  快速响应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408657" y="1951923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粗框管理</a:t>
            </a:r>
            <a:r>
              <a:rPr lang="zh-CN" altLang="en-US" dirty="0" smtClean="0"/>
              <a:t>  精细管理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7490569" y="1559228"/>
            <a:ext cx="26395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7512344" y="2162878"/>
            <a:ext cx="26395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789405" y="1374175"/>
            <a:ext cx="27313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渠道为王</a:t>
            </a: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/>
            <a:r>
              <a:rPr lang="zh-CN" altLang="en-US" dirty="0" smtClean="0"/>
              <a:t>打造供应链核心竞争力</a:t>
            </a:r>
            <a:endParaRPr lang="zh-CN" altLang="en-US" dirty="0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4183288" y="1732019"/>
            <a:ext cx="0" cy="23177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右箭头 20"/>
          <p:cNvSpPr/>
          <p:nvPr/>
        </p:nvSpPr>
        <p:spPr>
          <a:xfrm>
            <a:off x="5805729" y="1535478"/>
            <a:ext cx="262554" cy="577361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3263599" y="973772"/>
            <a:ext cx="1839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u="sng" dirty="0" smtClean="0">
                <a:latin typeface="宋体" panose="02010600030101010101" pitchFamily="2" charset="-122"/>
                <a:ea typeface="宋体" panose="02010600030101010101" pitchFamily="2" charset="-122"/>
              </a:rPr>
              <a:t>商业模式变化</a:t>
            </a:r>
            <a:endParaRPr lang="zh-CN" altLang="en-US" sz="1200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724631" y="1021271"/>
            <a:ext cx="18393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 u="sng" dirty="0">
                <a:latin typeface="宋体" panose="02010600030101010101" pitchFamily="2" charset="-122"/>
                <a:ea typeface="宋体" panose="02010600030101010101" pitchFamily="2" charset="-122"/>
              </a:rPr>
              <a:t>供应链变化</a:t>
            </a:r>
            <a:endParaRPr lang="en-US" altLang="zh-CN" sz="1200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36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73"/>
          <p:cNvSpPr>
            <a:spLocks noChangeArrowheads="1"/>
          </p:cNvSpPr>
          <p:nvPr/>
        </p:nvSpPr>
        <p:spPr bwMode="auto">
          <a:xfrm>
            <a:off x="1772" y="3546"/>
            <a:ext cx="12190227" cy="46166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itchFamily="34" charset="-122"/>
              </a:rPr>
              <a:t>供应链宗旨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微软雅黑" pitchFamily="34" charset="-122"/>
            </a:endParaRPr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6267634" y="6506122"/>
            <a:ext cx="1386233" cy="189487"/>
          </a:xfrm>
        </p:spPr>
        <p:txBody>
          <a:bodyPr/>
          <a:lstStyle/>
          <a:p>
            <a:r>
              <a:rPr lang="en-US" altLang="zh-CN" dirty="0" smtClean="0"/>
              <a:t>Page </a:t>
            </a:r>
            <a:fld id="{041B95E3-CAC4-3949-B878-55EB267B9FB0}" type="slidenum">
              <a:rPr lang="en-US" altLang="zh-CN" smtClean="0"/>
              <a:pPr/>
              <a:t>4</a:t>
            </a:fld>
            <a:endParaRPr lang="en-US" altLang="zh-CN" dirty="0"/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25156822"/>
              </p:ext>
            </p:extLst>
          </p:nvPr>
        </p:nvGraphicFramePr>
        <p:xfrm>
          <a:off x="2154830" y="1815152"/>
          <a:ext cx="7180239" cy="42581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矩形 1"/>
          <p:cNvSpPr/>
          <p:nvPr/>
        </p:nvSpPr>
        <p:spPr>
          <a:xfrm>
            <a:off x="2226081" y="1172091"/>
            <a:ext cx="70247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广义供应链：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以消费驱动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之供应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链</a:t>
            </a:r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来满足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需求全过程的价值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管理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11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>
          <a:xfrm>
            <a:off x="6267634" y="6506122"/>
            <a:ext cx="1386233" cy="189487"/>
          </a:xfrm>
        </p:spPr>
        <p:txBody>
          <a:bodyPr/>
          <a:lstStyle/>
          <a:p>
            <a:r>
              <a:rPr lang="en-US" altLang="zh-CN" dirty="0" smtClean="0"/>
              <a:t>Page </a:t>
            </a:r>
            <a:fld id="{041B95E3-CAC4-3949-B878-55EB267B9FB0}" type="slidenum">
              <a:rPr lang="en-US" altLang="zh-CN" smtClean="0"/>
              <a:pPr/>
              <a:t>5</a:t>
            </a:fld>
            <a:endParaRPr lang="en-US" altLang="zh-CN" dirty="0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746593009"/>
              </p:ext>
            </p:extLst>
          </p:nvPr>
        </p:nvGraphicFramePr>
        <p:xfrm>
          <a:off x="366972" y="1616569"/>
          <a:ext cx="11506578" cy="4524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514345" y="876888"/>
            <a:ext cx="11506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供应链管理：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就是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对产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供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销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业务的综合全局优化，以实现更低库存，更少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缺货</a:t>
            </a:r>
            <a:r>
              <a: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满足市场需求； 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46313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itchFamily="34" charset="-122"/>
              </a:rPr>
              <a:t>供应</a:t>
            </a:r>
            <a:r>
              <a:rPr lang="zh-CN" altLang="en-US" sz="24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微软雅黑" pitchFamily="34" charset="-122"/>
              </a:rPr>
              <a:t>链管理目标</a:t>
            </a:r>
            <a:endParaRPr lang="en-US" altLang="zh-CN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065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0" y="-72008"/>
            <a:ext cx="12192000" cy="5707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供应链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的五种能力模型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266216" y="1805833"/>
            <a:ext cx="3586344" cy="3927562"/>
          </a:xfrm>
          <a:prstGeom prst="rightArrow">
            <a:avLst>
              <a:gd name="adj1" fmla="val 85838"/>
              <a:gd name="adj2" fmla="val 12462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14340" y="2692919"/>
            <a:ext cx="522515" cy="159129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品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851551" y="2692920"/>
            <a:ext cx="445324" cy="159129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生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产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09596" y="2692920"/>
            <a:ext cx="459180" cy="159129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营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销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体</a:t>
            </a:r>
            <a:endParaRPr lang="en-US" altLang="zh-CN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系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43089" y="4436613"/>
            <a:ext cx="2232565" cy="465514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柔性供应链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0068" y="1601168"/>
            <a:ext cx="534390" cy="43127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战略</a:t>
            </a:r>
            <a:endParaRPr lang="en-US" altLang="zh-CN" sz="1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牵引</a:t>
            </a:r>
            <a:endParaRPr lang="en-US" altLang="zh-CN" sz="1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1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随需而动的柔性供应链</a:t>
            </a:r>
            <a:endParaRPr lang="zh-CN" altLang="en-US" sz="1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1538861" y="2553974"/>
            <a:ext cx="2857978" cy="543100"/>
          </a:xfrm>
          <a:prstGeom prst="homePlate">
            <a:avLst>
              <a:gd name="adj" fmla="val 1570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计划协同是牵引力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五边形 37"/>
          <p:cNvSpPr/>
          <p:nvPr/>
        </p:nvSpPr>
        <p:spPr>
          <a:xfrm rot="16200000">
            <a:off x="5505598" y="4526469"/>
            <a:ext cx="589017" cy="2774845"/>
          </a:xfrm>
          <a:prstGeom prst="homePlate">
            <a:avLst>
              <a:gd name="adj" fmla="val 1570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en-US" altLang="zh-CN" dirty="0" smtClean="0">
                <a:latin typeface="宋体" panose="02010600030101010101" pitchFamily="2" charset="-122"/>
                <a:ea typeface="宋体" panose="02010600030101010101" pitchFamily="2" charset="-122"/>
              </a:rPr>
              <a:t>IT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应用的支撑力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1534890" y="3564766"/>
            <a:ext cx="2861947" cy="504696"/>
          </a:xfrm>
          <a:prstGeom prst="homePlate">
            <a:avLst>
              <a:gd name="adj" fmla="val 1570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对供应商掌控的核心能力</a:t>
            </a:r>
          </a:p>
        </p:txBody>
      </p:sp>
      <p:sp>
        <p:nvSpPr>
          <p:cNvPr id="41" name="五边形 40"/>
          <p:cNvSpPr/>
          <p:nvPr/>
        </p:nvSpPr>
        <p:spPr>
          <a:xfrm>
            <a:off x="1538861" y="4509057"/>
            <a:ext cx="2861947" cy="476196"/>
          </a:xfrm>
          <a:prstGeom prst="homePlate">
            <a:avLst>
              <a:gd name="adj" fmla="val 1570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成本策略是推动力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五边形 41"/>
          <p:cNvSpPr/>
          <p:nvPr/>
        </p:nvSpPr>
        <p:spPr>
          <a:xfrm rot="16200000">
            <a:off x="5537258" y="257280"/>
            <a:ext cx="589017" cy="2687777"/>
          </a:xfrm>
          <a:prstGeom prst="homePlate">
            <a:avLst>
              <a:gd name="adj" fmla="val 15704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质量管控是提升力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726883" y="1601168"/>
            <a:ext cx="534390" cy="43127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战略</a:t>
            </a:r>
            <a:endParaRPr lang="en-US" altLang="zh-CN" sz="1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目标</a:t>
            </a:r>
            <a:endParaRPr lang="en-US" altLang="zh-CN" sz="1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en-US" altLang="zh-CN" sz="1400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更低</a:t>
            </a:r>
            <a:r>
              <a:rPr lang="zh-CN" altLang="en-US" sz="140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库存更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少缺货</a:t>
            </a:r>
            <a:r>
              <a:rPr lang="en-US" altLang="zh-CN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1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满足市场需求</a:t>
            </a:r>
          </a:p>
        </p:txBody>
      </p:sp>
      <p:sp>
        <p:nvSpPr>
          <p:cNvPr id="12" name="右箭头 11"/>
          <p:cNvSpPr/>
          <p:nvPr/>
        </p:nvSpPr>
        <p:spPr>
          <a:xfrm>
            <a:off x="8983694" y="3389608"/>
            <a:ext cx="534390" cy="1087771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27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Oval 3"/>
          <p:cNvSpPr>
            <a:spLocks noChangeArrowheads="1"/>
          </p:cNvSpPr>
          <p:nvPr/>
        </p:nvSpPr>
        <p:spPr bwMode="auto">
          <a:xfrm>
            <a:off x="4913491" y="1868311"/>
            <a:ext cx="2133600" cy="838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4000"/>
              </a:lnSpc>
              <a:spcBef>
                <a:spcPct val="20000"/>
              </a:spcBef>
              <a:buClr>
                <a:srgbClr val="7889FB"/>
              </a:buClr>
              <a:buFont typeface="Wingdings" pitchFamily="2" charset="2"/>
              <a:buNone/>
            </a:pP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</a:rPr>
              <a:t>产品体系</a:t>
            </a:r>
            <a:endParaRPr lang="zh-CN" altLang="en-US" sz="1600" dirty="0">
              <a:solidFill>
                <a:srgbClr val="FFFFFF"/>
              </a:solidFill>
              <a:latin typeface="宋体" pitchFamily="2" charset="-122"/>
            </a:endParaRPr>
          </a:p>
        </p:txBody>
      </p:sp>
      <p:sp>
        <p:nvSpPr>
          <p:cNvPr id="51204" name="Oval 4"/>
          <p:cNvSpPr>
            <a:spLocks noChangeArrowheads="1"/>
          </p:cNvSpPr>
          <p:nvPr/>
        </p:nvSpPr>
        <p:spPr bwMode="auto">
          <a:xfrm>
            <a:off x="2585157" y="4382911"/>
            <a:ext cx="2133600" cy="838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4000"/>
              </a:lnSpc>
              <a:spcBef>
                <a:spcPct val="20000"/>
              </a:spcBef>
              <a:buClr>
                <a:srgbClr val="7889FB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rgbClr val="FFFFFF"/>
                </a:solidFill>
                <a:latin typeface="宋体" pitchFamily="2" charset="-122"/>
              </a:rPr>
              <a:t>生产</a:t>
            </a: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</a:rPr>
              <a:t>体系</a:t>
            </a:r>
            <a:endParaRPr lang="zh-CN" altLang="en-US" sz="1600" dirty="0">
              <a:solidFill>
                <a:srgbClr val="FFFFFF"/>
              </a:solidFill>
              <a:latin typeface="宋体" pitchFamily="2" charset="-122"/>
            </a:endParaRPr>
          </a:p>
        </p:txBody>
      </p:sp>
      <p:sp>
        <p:nvSpPr>
          <p:cNvPr id="51205" name="Oval 5"/>
          <p:cNvSpPr>
            <a:spLocks noChangeArrowheads="1"/>
          </p:cNvSpPr>
          <p:nvPr/>
        </p:nvSpPr>
        <p:spPr bwMode="auto">
          <a:xfrm>
            <a:off x="7351891" y="4382911"/>
            <a:ext cx="2133600" cy="838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4000"/>
              </a:lnSpc>
              <a:spcBef>
                <a:spcPct val="20000"/>
              </a:spcBef>
              <a:buClr>
                <a:srgbClr val="7889FB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rgbClr val="FFFFFF"/>
                </a:solidFill>
                <a:latin typeface="宋体" pitchFamily="2" charset="-122"/>
              </a:rPr>
              <a:t>零售</a:t>
            </a:r>
            <a:r>
              <a:rPr lang="zh-CN" altLang="en-US" sz="1600" dirty="0" smtClean="0">
                <a:solidFill>
                  <a:srgbClr val="FFFFFF"/>
                </a:solidFill>
                <a:latin typeface="宋体" pitchFamily="2" charset="-122"/>
              </a:rPr>
              <a:t>体系</a:t>
            </a:r>
            <a:endParaRPr lang="zh-CN" altLang="en-US" sz="1600" dirty="0">
              <a:solidFill>
                <a:srgbClr val="FFFFFF"/>
              </a:solidFill>
              <a:latin typeface="宋体" pitchFamily="2" charset="-122"/>
            </a:endParaRPr>
          </a:p>
        </p:txBody>
      </p:sp>
      <p:cxnSp>
        <p:nvCxnSpPr>
          <p:cNvPr id="51206" name="AutoShape 6"/>
          <p:cNvCxnSpPr>
            <a:cxnSpLocks noChangeShapeType="1"/>
            <a:stCxn id="51203" idx="5"/>
            <a:endCxn id="51205" idx="0"/>
          </p:cNvCxnSpPr>
          <p:nvPr/>
        </p:nvCxnSpPr>
        <p:spPr bwMode="auto">
          <a:xfrm>
            <a:off x="6733824" y="2584275"/>
            <a:ext cx="1684867" cy="1798637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07" name="AutoShape 7"/>
          <p:cNvCxnSpPr>
            <a:cxnSpLocks noChangeShapeType="1"/>
            <a:stCxn id="51205" idx="2"/>
            <a:endCxn id="51204" idx="6"/>
          </p:cNvCxnSpPr>
          <p:nvPr/>
        </p:nvCxnSpPr>
        <p:spPr bwMode="auto">
          <a:xfrm flipH="1">
            <a:off x="4718758" y="4802011"/>
            <a:ext cx="2633133" cy="0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08" name="AutoShape 8"/>
          <p:cNvCxnSpPr>
            <a:cxnSpLocks noChangeShapeType="1"/>
            <a:stCxn id="51203" idx="3"/>
            <a:endCxn id="51204" idx="0"/>
          </p:cNvCxnSpPr>
          <p:nvPr/>
        </p:nvCxnSpPr>
        <p:spPr bwMode="auto">
          <a:xfrm flipH="1">
            <a:off x="3651957" y="2584275"/>
            <a:ext cx="1574800" cy="1798637"/>
          </a:xfrm>
          <a:prstGeom prst="straightConnector1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11" name="AutoShape 19"/>
          <p:cNvCxnSpPr>
            <a:cxnSpLocks noChangeShapeType="1"/>
            <a:stCxn id="51203" idx="6"/>
            <a:endCxn id="51205" idx="7"/>
          </p:cNvCxnSpPr>
          <p:nvPr/>
        </p:nvCxnSpPr>
        <p:spPr bwMode="auto">
          <a:xfrm>
            <a:off x="7047091" y="2287411"/>
            <a:ext cx="2125133" cy="2217738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12" name="AutoShape 21"/>
          <p:cNvCxnSpPr>
            <a:cxnSpLocks noChangeShapeType="1"/>
            <a:stCxn id="51205" idx="6"/>
            <a:endCxn id="51203" idx="7"/>
          </p:cNvCxnSpPr>
          <p:nvPr/>
        </p:nvCxnSpPr>
        <p:spPr bwMode="auto">
          <a:xfrm flipH="1" flipV="1">
            <a:off x="6733824" y="1990549"/>
            <a:ext cx="2751667" cy="2811462"/>
          </a:xfrm>
          <a:prstGeom prst="curvedConnector4">
            <a:avLst>
              <a:gd name="adj1" fmla="val -21542"/>
              <a:gd name="adj2" fmla="val 99319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13" name="Text Box 22"/>
          <p:cNvSpPr txBox="1">
            <a:spLocks noChangeArrowheads="1"/>
          </p:cNvSpPr>
          <p:nvPr/>
        </p:nvSpPr>
        <p:spPr bwMode="auto">
          <a:xfrm>
            <a:off x="8862490" y="2166986"/>
            <a:ext cx="3083161" cy="47641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市场信息、零售需求有效传递到产品云，提高设计命中率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cxnSp>
        <p:nvCxnSpPr>
          <p:cNvPr id="51214" name="AutoShape 23"/>
          <p:cNvCxnSpPr>
            <a:cxnSpLocks noChangeShapeType="1"/>
            <a:stCxn id="51204" idx="4"/>
            <a:endCxn id="51205" idx="4"/>
          </p:cNvCxnSpPr>
          <p:nvPr/>
        </p:nvCxnSpPr>
        <p:spPr bwMode="auto">
          <a:xfrm rot="16200000" flipH="1">
            <a:off x="6034530" y="2838539"/>
            <a:ext cx="1588" cy="4766733"/>
          </a:xfrm>
          <a:prstGeom prst="curvedConnector3">
            <a:avLst>
              <a:gd name="adj1" fmla="val 14400005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16" name="AutoShape 25"/>
          <p:cNvCxnSpPr>
            <a:cxnSpLocks noChangeShapeType="1"/>
            <a:stCxn id="51205" idx="5"/>
            <a:endCxn id="51204" idx="3"/>
          </p:cNvCxnSpPr>
          <p:nvPr/>
        </p:nvCxnSpPr>
        <p:spPr bwMode="auto">
          <a:xfrm rot="5400000">
            <a:off x="6034531" y="1962768"/>
            <a:ext cx="1587" cy="6273800"/>
          </a:xfrm>
          <a:prstGeom prst="curvedConnector3">
            <a:avLst>
              <a:gd name="adj1" fmla="val 51400014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19" name="AutoShape 30"/>
          <p:cNvCxnSpPr>
            <a:cxnSpLocks noChangeShapeType="1"/>
            <a:stCxn id="51203" idx="2"/>
            <a:endCxn id="51204" idx="1"/>
          </p:cNvCxnSpPr>
          <p:nvPr/>
        </p:nvCxnSpPr>
        <p:spPr bwMode="auto">
          <a:xfrm rot="10800000" flipV="1">
            <a:off x="2898424" y="2287411"/>
            <a:ext cx="2015067" cy="2217738"/>
          </a:xfrm>
          <a:prstGeom prst="curvedConnector2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220" name="AutoShape 31"/>
          <p:cNvCxnSpPr>
            <a:cxnSpLocks noChangeShapeType="1"/>
            <a:stCxn id="51204" idx="2"/>
            <a:endCxn id="51203" idx="1"/>
          </p:cNvCxnSpPr>
          <p:nvPr/>
        </p:nvCxnSpPr>
        <p:spPr bwMode="auto">
          <a:xfrm rot="10800000" flipH="1">
            <a:off x="2585157" y="1990549"/>
            <a:ext cx="2641600" cy="2811462"/>
          </a:xfrm>
          <a:prstGeom prst="curvedConnector4">
            <a:avLst>
              <a:gd name="adj1" fmla="val -34699"/>
              <a:gd name="adj2" fmla="val 100111"/>
            </a:avLst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26" name="Text Box 28"/>
          <p:cNvSpPr txBox="1">
            <a:spLocks noChangeArrowheads="1"/>
          </p:cNvSpPr>
          <p:nvPr/>
        </p:nvSpPr>
        <p:spPr bwMode="auto">
          <a:xfrm>
            <a:off x="4742508" y="1444978"/>
            <a:ext cx="2701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7889FB"/>
              </a:buClr>
            </a:pPr>
            <a:r>
              <a:rPr lang="zh-CN" altLang="en-US" sz="1400" b="1" dirty="0" smtClean="0">
                <a:solidFill>
                  <a:srgbClr val="000000"/>
                </a:solidFill>
                <a:latin typeface="宋体" pitchFamily="2" charset="-122"/>
              </a:rPr>
              <a:t> 基于数字化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pitchFamily="2" charset="-122"/>
              </a:rPr>
              <a:t>的商品</a:t>
            </a:r>
            <a:r>
              <a:rPr lang="zh-CN" altLang="en-US" sz="1400" b="1" dirty="0" smtClean="0">
                <a:solidFill>
                  <a:srgbClr val="000000"/>
                </a:solidFill>
                <a:latin typeface="宋体" pitchFamily="2" charset="-122"/>
              </a:rPr>
              <a:t>企划模型</a:t>
            </a:r>
            <a:endParaRPr lang="en-US" altLang="zh-CN" sz="14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51228" name="Text Box 22"/>
          <p:cNvSpPr txBox="1">
            <a:spLocks noChangeArrowheads="1"/>
          </p:cNvSpPr>
          <p:nvPr/>
        </p:nvSpPr>
        <p:spPr bwMode="auto">
          <a:xfrm>
            <a:off x="959459" y="2224134"/>
            <a:ext cx="2552420" cy="2843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产品与生产计划及时、有效的协同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034401" y="3037894"/>
            <a:ext cx="1891779" cy="146725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158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</a:rPr>
              <a:t>产</a:t>
            </a:r>
            <a:endParaRPr lang="en-US" altLang="zh-CN" sz="1200" b="1" dirty="0" smtClean="0">
              <a:solidFill>
                <a:schemeClr val="bg1"/>
              </a:solidFill>
              <a:latin typeface="宋体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</a:rPr>
              <a:t>供</a:t>
            </a:r>
            <a:endParaRPr lang="en-US" altLang="zh-CN" sz="1200" b="1" dirty="0" smtClean="0">
              <a:solidFill>
                <a:schemeClr val="bg1"/>
              </a:solidFill>
              <a:latin typeface="宋体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</a:rPr>
              <a:t>销</a:t>
            </a:r>
            <a:endParaRPr lang="en-US" altLang="zh-CN" sz="1200" b="1" dirty="0" smtClean="0">
              <a:solidFill>
                <a:schemeClr val="bg1"/>
              </a:solidFill>
              <a:latin typeface="宋体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</a:rPr>
              <a:t>协同体系</a:t>
            </a:r>
            <a:endParaRPr lang="en-US" altLang="zh-CN" sz="1200" b="1" dirty="0">
              <a:solidFill>
                <a:schemeClr val="bg1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51215" name="Text Box 24"/>
          <p:cNvSpPr txBox="1">
            <a:spLocks noChangeArrowheads="1"/>
          </p:cNvSpPr>
          <p:nvPr/>
        </p:nvSpPr>
        <p:spPr bwMode="auto">
          <a:xfrm>
            <a:off x="4607864" y="5973416"/>
            <a:ext cx="3150592" cy="2843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快速反馈，快速补货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7503592" y="3168519"/>
            <a:ext cx="3083161" cy="47641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产品的价值、主题有效传递到营销云、获取更多的销售机会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4654235" y="5083669"/>
            <a:ext cx="2922023" cy="28437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快速供应，快速满足市场需求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2061283" y="3000324"/>
            <a:ext cx="3165475" cy="28437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04000"/>
              </a:lnSpc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dirty="0">
                <a:solidFill>
                  <a:srgbClr val="000000"/>
                </a:solidFill>
                <a:latin typeface="宋体" pitchFamily="2" charset="-122"/>
              </a:rPr>
              <a:t>工艺</a:t>
            </a:r>
            <a:r>
              <a:rPr lang="zh-CN" altLang="en-US" sz="1200" dirty="0" smtClean="0">
                <a:solidFill>
                  <a:srgbClr val="000000"/>
                </a:solidFill>
                <a:latin typeface="宋体" pitchFamily="2" charset="-122"/>
              </a:rPr>
              <a:t>技术指导及时、准确传递</a:t>
            </a:r>
            <a:endParaRPr lang="zh-CN" altLang="en-US" sz="12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2" name="Text Box 28"/>
          <p:cNvSpPr txBox="1">
            <a:spLocks noChangeArrowheads="1"/>
          </p:cNvSpPr>
          <p:nvPr/>
        </p:nvSpPr>
        <p:spPr bwMode="auto">
          <a:xfrm>
            <a:off x="9360789" y="5027624"/>
            <a:ext cx="2309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rgbClr val="000000"/>
                </a:solidFill>
                <a:latin typeface="宋体" pitchFamily="2" charset="-122"/>
              </a:rPr>
              <a:t>基于社交、全渠道</a:t>
            </a:r>
            <a:r>
              <a:rPr lang="zh-CN" altLang="en-US" sz="1200" b="1" dirty="0">
                <a:solidFill>
                  <a:srgbClr val="000000"/>
                </a:solidFill>
                <a:latin typeface="宋体" pitchFamily="2" charset="-122"/>
              </a:rPr>
              <a:t>、</a:t>
            </a:r>
            <a:r>
              <a:rPr lang="zh-CN" altLang="en-US" sz="1200" b="1" dirty="0" smtClean="0">
                <a:solidFill>
                  <a:srgbClr val="000000"/>
                </a:solidFill>
                <a:latin typeface="宋体" pitchFamily="2" charset="-122"/>
              </a:rPr>
              <a:t>用户画像的</a:t>
            </a:r>
            <a:r>
              <a:rPr lang="zh-CN" altLang="en-US" sz="1200" b="1" dirty="0" smtClean="0">
                <a:solidFill>
                  <a:srgbClr val="000000"/>
                </a:solidFill>
                <a:latin typeface="宋体" pitchFamily="2" charset="-122"/>
              </a:rPr>
              <a:t>一体化</a:t>
            </a:r>
            <a:r>
              <a:rPr lang="zh-CN" altLang="en-US" sz="1200" b="1" dirty="0">
                <a:solidFill>
                  <a:srgbClr val="000000"/>
                </a:solidFill>
                <a:latin typeface="宋体" pitchFamily="2" charset="-122"/>
              </a:rPr>
              <a:t>零售</a:t>
            </a:r>
            <a:endParaRPr lang="en-US" altLang="zh-CN" sz="12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365212" y="4888461"/>
            <a:ext cx="2309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7889FB"/>
              </a:buClr>
            </a:pPr>
            <a:r>
              <a:rPr lang="zh-CN" altLang="en-US" sz="1200" b="1" dirty="0" smtClean="0">
                <a:solidFill>
                  <a:srgbClr val="000000"/>
                </a:solidFill>
                <a:latin typeface="宋体" pitchFamily="2" charset="-122"/>
              </a:rPr>
              <a:t>基于协同、自动化的快速反应的智能制造</a:t>
            </a:r>
            <a:endParaRPr lang="en-US" altLang="zh-CN" sz="12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-758"/>
            <a:ext cx="12192000" cy="49952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全供应链  </a:t>
            </a:r>
            <a:r>
              <a:rPr lang="zh-CN" altLang="en-US" dirty="0" smtClean="0">
                <a:latin typeface="宋体" panose="02010600030101010101" pitchFamily="2" charset="-122"/>
                <a:ea typeface="宋体" panose="02010600030101010101" pitchFamily="2" charset="-122"/>
              </a:rPr>
              <a:t>过程协同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3190" y="546262"/>
            <a:ext cx="118278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将供应商、零售商、消费者集成到整个业务流程中，快速响应消费者对时尚的需求</a:t>
            </a:r>
            <a:endParaRPr lang="zh-CN" altLang="en-US" sz="1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55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IBM Confidential</a:t>
            </a:r>
          </a:p>
        </p:txBody>
      </p:sp>
      <p:sp>
        <p:nvSpPr>
          <p:cNvPr id="888834" name="Rectangle 127"/>
          <p:cNvSpPr>
            <a:spLocks noChangeArrowheads="1"/>
          </p:cNvSpPr>
          <p:nvPr/>
        </p:nvSpPr>
        <p:spPr bwMode="auto">
          <a:xfrm>
            <a:off x="4915551" y="1787075"/>
            <a:ext cx="1824567" cy="1582738"/>
          </a:xfrm>
          <a:prstGeom prst="rect">
            <a:avLst/>
          </a:prstGeom>
          <a:noFill/>
          <a:ln w="19050" algn="ctr">
            <a:solidFill>
              <a:srgbClr val="008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04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zh-CN" altLang="zh-CN" sz="10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88835" name="Rectangle 127"/>
          <p:cNvSpPr>
            <a:spLocks noChangeArrowheads="1"/>
          </p:cNvSpPr>
          <p:nvPr/>
        </p:nvSpPr>
        <p:spPr bwMode="auto">
          <a:xfrm>
            <a:off x="2612617" y="2866576"/>
            <a:ext cx="3934884" cy="576263"/>
          </a:xfrm>
          <a:prstGeom prst="rect">
            <a:avLst/>
          </a:prstGeom>
          <a:noFill/>
          <a:ln w="19050" algn="ctr">
            <a:solidFill>
              <a:srgbClr val="3333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04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zh-CN" altLang="zh-CN" sz="10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88836" name="Rectangle 127"/>
          <p:cNvSpPr>
            <a:spLocks noChangeArrowheads="1"/>
          </p:cNvSpPr>
          <p:nvPr/>
        </p:nvSpPr>
        <p:spPr bwMode="auto">
          <a:xfrm>
            <a:off x="788051" y="1642613"/>
            <a:ext cx="3551767" cy="1727200"/>
          </a:xfrm>
          <a:prstGeom prst="rect">
            <a:avLst/>
          </a:prstGeom>
          <a:noFill/>
          <a:ln w="19050" algn="ctr">
            <a:solidFill>
              <a:srgbClr val="F692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04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zh-CN" altLang="zh-CN" sz="10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88837" name="标题 1"/>
          <p:cNvSpPr>
            <a:spLocks noGrp="1"/>
          </p:cNvSpPr>
          <p:nvPr>
            <p:ph type="title" idx="4294967295"/>
          </p:nvPr>
        </p:nvSpPr>
        <p:spPr>
          <a:xfrm>
            <a:off x="334434" y="613005"/>
            <a:ext cx="11343217" cy="538902"/>
          </a:xfrm>
        </p:spPr>
        <p:txBody>
          <a:bodyPr>
            <a:normAutofit/>
          </a:bodyPr>
          <a:lstStyle/>
          <a:p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商品大运作中的供应体系和营销体系的有效协调与贯通，首先依赖于跨部门</a:t>
            </a:r>
            <a:r>
              <a:rPr lang="en-US" altLang="zh-CN" sz="1600" dirty="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1600" dirty="0">
                <a:latin typeface="宋体" panose="02010600030101010101" pitchFamily="2" charset="-122"/>
                <a:ea typeface="宋体" panose="02010600030101010101" pitchFamily="2" charset="-122"/>
              </a:rPr>
              <a:t>公司的协同，建议通过跨部门的研讨和沟通实现</a:t>
            </a:r>
          </a:p>
        </p:txBody>
      </p:sp>
      <p:sp>
        <p:nvSpPr>
          <p:cNvPr id="35" name="AutoShape 32"/>
          <p:cNvSpPr>
            <a:spLocks noChangeArrowheads="1"/>
          </p:cNvSpPr>
          <p:nvPr/>
        </p:nvSpPr>
        <p:spPr bwMode="auto">
          <a:xfrm>
            <a:off x="978550" y="1785489"/>
            <a:ext cx="1346200" cy="320675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经营目标</a:t>
            </a:r>
            <a:endParaRPr lang="zh-CN" altLang="en-CA" sz="1400"/>
          </a:p>
        </p:txBody>
      </p:sp>
      <p:sp>
        <p:nvSpPr>
          <p:cNvPr id="36" name="AutoShape 33"/>
          <p:cNvSpPr>
            <a:spLocks noChangeArrowheads="1"/>
          </p:cNvSpPr>
          <p:nvPr/>
        </p:nvSpPr>
        <p:spPr bwMode="auto">
          <a:xfrm>
            <a:off x="2803117" y="2363339"/>
            <a:ext cx="1346200" cy="320675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商品规划</a:t>
            </a:r>
            <a:endParaRPr lang="en-CA" altLang="zh-CN" sz="1400"/>
          </a:p>
        </p:txBody>
      </p:sp>
      <p:sp>
        <p:nvSpPr>
          <p:cNvPr id="47" name="AutoShape 32"/>
          <p:cNvSpPr>
            <a:spLocks noChangeArrowheads="1"/>
          </p:cNvSpPr>
          <p:nvPr/>
        </p:nvSpPr>
        <p:spPr bwMode="auto">
          <a:xfrm>
            <a:off x="2803117" y="2976113"/>
            <a:ext cx="1346200" cy="3222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开发企划</a:t>
            </a:r>
            <a:endParaRPr lang="zh-CN" altLang="en-CA" sz="1400"/>
          </a:p>
        </p:txBody>
      </p:sp>
      <p:sp>
        <p:nvSpPr>
          <p:cNvPr id="2" name="AutoShape 32"/>
          <p:cNvSpPr>
            <a:spLocks noChangeArrowheads="1"/>
          </p:cNvSpPr>
          <p:nvPr/>
        </p:nvSpPr>
        <p:spPr bwMode="auto">
          <a:xfrm>
            <a:off x="2803117" y="3730176"/>
            <a:ext cx="1346200" cy="32226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内审会议</a:t>
            </a:r>
            <a:endParaRPr lang="zh-CN" altLang="en-CA" sz="1400"/>
          </a:p>
        </p:txBody>
      </p:sp>
      <p:sp>
        <p:nvSpPr>
          <p:cNvPr id="3" name="AutoShape 32"/>
          <p:cNvSpPr>
            <a:spLocks noChangeArrowheads="1"/>
          </p:cNvSpPr>
          <p:nvPr/>
        </p:nvSpPr>
        <p:spPr bwMode="auto">
          <a:xfrm>
            <a:off x="2803117" y="4306438"/>
            <a:ext cx="1346200" cy="322262"/>
          </a:xfrm>
          <a:prstGeom prst="roundRect">
            <a:avLst>
              <a:gd name="adj" fmla="val 7796"/>
            </a:avLst>
          </a:prstGeom>
          <a:solidFill>
            <a:srgbClr val="00B050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订货会</a:t>
            </a:r>
            <a:endParaRPr lang="zh-CN" altLang="en-CA" sz="1400"/>
          </a:p>
        </p:txBody>
      </p:sp>
      <p:sp>
        <p:nvSpPr>
          <p:cNvPr id="4" name="AutoShape 32"/>
          <p:cNvSpPr>
            <a:spLocks noChangeArrowheads="1"/>
          </p:cNvSpPr>
          <p:nvPr/>
        </p:nvSpPr>
        <p:spPr bwMode="auto">
          <a:xfrm>
            <a:off x="978550" y="3730176"/>
            <a:ext cx="1346200" cy="32226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投产计划</a:t>
            </a:r>
            <a:endParaRPr lang="zh-CN" altLang="en-CA" sz="1400"/>
          </a:p>
        </p:txBody>
      </p:sp>
      <p:sp>
        <p:nvSpPr>
          <p:cNvPr id="5" name="AutoShape 32"/>
          <p:cNvSpPr>
            <a:spLocks noChangeArrowheads="1"/>
          </p:cNvSpPr>
          <p:nvPr/>
        </p:nvSpPr>
        <p:spPr bwMode="auto">
          <a:xfrm>
            <a:off x="5106050" y="2361751"/>
            <a:ext cx="1346200" cy="32226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生产计划</a:t>
            </a:r>
            <a:endParaRPr lang="zh-CN" altLang="en-CA" sz="1400"/>
          </a:p>
        </p:txBody>
      </p:sp>
      <p:sp>
        <p:nvSpPr>
          <p:cNvPr id="6" name="AutoShape 32"/>
          <p:cNvSpPr>
            <a:spLocks noChangeArrowheads="1"/>
          </p:cNvSpPr>
          <p:nvPr/>
        </p:nvSpPr>
        <p:spPr bwMode="auto">
          <a:xfrm>
            <a:off x="5106050" y="2938013"/>
            <a:ext cx="1346200" cy="3222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采购计划</a:t>
            </a:r>
            <a:endParaRPr lang="zh-CN" altLang="en-CA" sz="1400"/>
          </a:p>
        </p:txBody>
      </p:sp>
      <p:cxnSp>
        <p:nvCxnSpPr>
          <p:cNvPr id="888846" name="AutoShape 14"/>
          <p:cNvCxnSpPr>
            <a:cxnSpLocks noChangeShapeType="1"/>
            <a:stCxn id="35" idx="2"/>
            <a:endCxn id="36" idx="1"/>
          </p:cNvCxnSpPr>
          <p:nvPr/>
        </p:nvCxnSpPr>
        <p:spPr bwMode="auto">
          <a:xfrm rot="16200000" flipH="1">
            <a:off x="2017041" y="1750299"/>
            <a:ext cx="407987" cy="1138767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47" name="AutoShape 15"/>
          <p:cNvCxnSpPr>
            <a:cxnSpLocks noChangeShapeType="1"/>
            <a:stCxn id="36" idx="2"/>
            <a:endCxn id="47" idx="0"/>
          </p:cNvCxnSpPr>
          <p:nvPr/>
        </p:nvCxnSpPr>
        <p:spPr bwMode="auto">
          <a:xfrm rot="5400000">
            <a:off x="3339692" y="2830063"/>
            <a:ext cx="2730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48" name="AutoShape 16"/>
          <p:cNvCxnSpPr>
            <a:cxnSpLocks noChangeShapeType="1"/>
            <a:stCxn id="47" idx="2"/>
          </p:cNvCxnSpPr>
          <p:nvPr/>
        </p:nvCxnSpPr>
        <p:spPr bwMode="auto">
          <a:xfrm rot="5400000">
            <a:off x="3269842" y="3514275"/>
            <a:ext cx="4127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49" name="AutoShape 17"/>
          <p:cNvCxnSpPr>
            <a:cxnSpLocks noChangeShapeType="1"/>
          </p:cNvCxnSpPr>
          <p:nvPr/>
        </p:nvCxnSpPr>
        <p:spPr bwMode="auto">
          <a:xfrm rot="5400000">
            <a:off x="3358742" y="4179438"/>
            <a:ext cx="2349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8851" name="Rectangle 19"/>
          <p:cNvSpPr>
            <a:spLocks noChangeArrowheads="1"/>
          </p:cNvSpPr>
          <p:nvPr/>
        </p:nvSpPr>
        <p:spPr bwMode="auto">
          <a:xfrm>
            <a:off x="4253506" y="998018"/>
            <a:ext cx="215956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 dirty="0"/>
              <a:t>全局的计划、执行与监控</a:t>
            </a:r>
          </a:p>
        </p:txBody>
      </p:sp>
      <p:sp>
        <p:nvSpPr>
          <p:cNvPr id="7" name="AutoShape 32"/>
          <p:cNvSpPr>
            <a:spLocks noChangeArrowheads="1"/>
          </p:cNvSpPr>
          <p:nvPr/>
        </p:nvSpPr>
        <p:spPr bwMode="auto">
          <a:xfrm>
            <a:off x="5108167" y="1858513"/>
            <a:ext cx="1346200" cy="3603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下单计划</a:t>
            </a:r>
            <a:endParaRPr lang="zh-CN" altLang="en-CA" sz="1400"/>
          </a:p>
        </p:txBody>
      </p:sp>
      <p:cxnSp>
        <p:nvCxnSpPr>
          <p:cNvPr id="888853" name="AutoShape 21"/>
          <p:cNvCxnSpPr>
            <a:cxnSpLocks noChangeShapeType="1"/>
          </p:cNvCxnSpPr>
          <p:nvPr/>
        </p:nvCxnSpPr>
        <p:spPr bwMode="auto">
          <a:xfrm rot="5400000" flipH="1" flipV="1">
            <a:off x="3234124" y="2091082"/>
            <a:ext cx="2789237" cy="2305051"/>
          </a:xfrm>
          <a:prstGeom prst="bentConnector5">
            <a:avLst>
              <a:gd name="adj1" fmla="val -3986"/>
              <a:gd name="adj2" fmla="val 50046"/>
              <a:gd name="adj3" fmla="val 10785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54" name="AutoShape 22"/>
          <p:cNvCxnSpPr>
            <a:cxnSpLocks noChangeShapeType="1"/>
          </p:cNvCxnSpPr>
          <p:nvPr/>
        </p:nvCxnSpPr>
        <p:spPr bwMode="auto">
          <a:xfrm rot="5400000">
            <a:off x="5718296" y="2289255"/>
            <a:ext cx="123825" cy="2117"/>
          </a:xfrm>
          <a:prstGeom prst="bentConnector3">
            <a:avLst>
              <a:gd name="adj1" fmla="val 4871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55" name="AutoShape 23"/>
          <p:cNvCxnSpPr>
            <a:cxnSpLocks noChangeShapeType="1"/>
          </p:cNvCxnSpPr>
          <p:nvPr/>
        </p:nvCxnSpPr>
        <p:spPr bwMode="auto">
          <a:xfrm rot="16200000">
            <a:off x="5661675" y="2811013"/>
            <a:ext cx="23495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56" name="AutoShape 24"/>
          <p:cNvCxnSpPr>
            <a:cxnSpLocks noChangeShapeType="1"/>
          </p:cNvCxnSpPr>
          <p:nvPr/>
        </p:nvCxnSpPr>
        <p:spPr bwMode="auto">
          <a:xfrm rot="10800000">
            <a:off x="8626068" y="4268339"/>
            <a:ext cx="789516" cy="7937"/>
          </a:xfrm>
          <a:prstGeom prst="bentConnector3">
            <a:avLst>
              <a:gd name="adj1" fmla="val 50134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57" name="AutoShape 25"/>
          <p:cNvCxnSpPr>
            <a:cxnSpLocks noChangeShapeType="1"/>
            <a:stCxn id="35" idx="0"/>
          </p:cNvCxnSpPr>
          <p:nvPr/>
        </p:nvCxnSpPr>
        <p:spPr bwMode="auto">
          <a:xfrm rot="5400000" flipV="1">
            <a:off x="5792116" y="-2364502"/>
            <a:ext cx="217487" cy="8498417"/>
          </a:xfrm>
          <a:prstGeom prst="bentConnector3">
            <a:avLst>
              <a:gd name="adj1" fmla="val -100731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AutoShape 32"/>
          <p:cNvSpPr>
            <a:spLocks noChangeArrowheads="1"/>
          </p:cNvSpPr>
          <p:nvPr/>
        </p:nvSpPr>
        <p:spPr bwMode="auto">
          <a:xfrm>
            <a:off x="9333034" y="3153913"/>
            <a:ext cx="1631949" cy="7921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上市行销计划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陈列计划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推广计划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搭配方案</a:t>
            </a:r>
          </a:p>
        </p:txBody>
      </p:sp>
      <p:cxnSp>
        <p:nvCxnSpPr>
          <p:cNvPr id="888859" name="AutoShape 27"/>
          <p:cNvCxnSpPr>
            <a:cxnSpLocks noChangeShapeType="1"/>
          </p:cNvCxnSpPr>
          <p:nvPr/>
        </p:nvCxnSpPr>
        <p:spPr bwMode="auto">
          <a:xfrm rot="5400000">
            <a:off x="9942898" y="2937219"/>
            <a:ext cx="414338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60" name="AutoShape 28"/>
          <p:cNvCxnSpPr>
            <a:cxnSpLocks noChangeShapeType="1"/>
            <a:stCxn id="47" idx="3"/>
          </p:cNvCxnSpPr>
          <p:nvPr/>
        </p:nvCxnSpPr>
        <p:spPr bwMode="auto">
          <a:xfrm>
            <a:off x="4162017" y="3138038"/>
            <a:ext cx="5158317" cy="412750"/>
          </a:xfrm>
          <a:prstGeom prst="bentConnector3">
            <a:avLst>
              <a:gd name="adj1" fmla="val 10875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61" name="AutoShape 29"/>
          <p:cNvCxnSpPr>
            <a:cxnSpLocks noChangeShapeType="1"/>
          </p:cNvCxnSpPr>
          <p:nvPr/>
        </p:nvCxnSpPr>
        <p:spPr bwMode="auto">
          <a:xfrm>
            <a:off x="6464951" y="2523676"/>
            <a:ext cx="1479551" cy="404813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8862" name="AutoShape 30"/>
          <p:cNvSpPr>
            <a:spLocks noChangeArrowheads="1"/>
          </p:cNvSpPr>
          <p:nvPr/>
        </p:nvSpPr>
        <p:spPr bwMode="auto">
          <a:xfrm>
            <a:off x="644118" y="1569588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88863" name="AutoShape 31"/>
          <p:cNvSpPr>
            <a:spLocks noChangeArrowheads="1"/>
          </p:cNvSpPr>
          <p:nvPr/>
        </p:nvSpPr>
        <p:spPr bwMode="auto">
          <a:xfrm>
            <a:off x="2420002" y="2793550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88864" name="AutoShape 32"/>
          <p:cNvSpPr>
            <a:spLocks noChangeArrowheads="1"/>
          </p:cNvSpPr>
          <p:nvPr/>
        </p:nvSpPr>
        <p:spPr bwMode="auto">
          <a:xfrm>
            <a:off x="4725051" y="1714050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88865" name="矩形 65"/>
          <p:cNvSpPr>
            <a:spLocks noChangeArrowheads="1"/>
          </p:cNvSpPr>
          <p:nvPr/>
        </p:nvSpPr>
        <p:spPr bwMode="auto">
          <a:xfrm flipH="1">
            <a:off x="334433" y="5157787"/>
            <a:ext cx="5761567" cy="153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3429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573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145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717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/>
            </a:pPr>
            <a:r>
              <a:rPr lang="zh-CN" altLang="en-US" sz="1200" dirty="0"/>
              <a:t>把顾客需求与市场趋势作为商品规划和企划的输入， 商品结构与产品设计主题风格统一；同时考虑过季货品</a:t>
            </a:r>
          </a:p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/>
            </a:pPr>
            <a:r>
              <a:rPr lang="zh-CN" altLang="en-US" sz="1200" dirty="0"/>
              <a:t>规划和开发过程中考虑面辅料的选择和采购周期、工厂产能和工艺水平；同时考虑消化现有面辅料库存</a:t>
            </a:r>
          </a:p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/>
            </a:pPr>
            <a:r>
              <a:rPr lang="zh-CN" altLang="en-US" sz="1200" dirty="0"/>
              <a:t>供应链各计划之间的协同</a:t>
            </a:r>
            <a:r>
              <a:rPr lang="zh-CN" altLang="en-US" sz="1200" dirty="0" smtClean="0"/>
              <a:t>，企划与产品协同，如</a:t>
            </a:r>
            <a:r>
              <a:rPr lang="zh-CN" altLang="en-US" sz="1200" dirty="0"/>
              <a:t>生产与采购计划的协同；注重计划执行过程中的监控，根据异常情况及时调整各项计划</a:t>
            </a: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auto">
          <a:xfrm>
            <a:off x="9333034" y="2002975"/>
            <a:ext cx="1631949" cy="717550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营销策略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营销计划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销售支持</a:t>
            </a:r>
          </a:p>
          <a:p>
            <a:pPr algn="ctr">
              <a:buFont typeface="Wingdings" pitchFamily="2" charset="2"/>
              <a:buChar char="ü"/>
            </a:pPr>
            <a:r>
              <a:rPr lang="zh-CN" altLang="en-US" sz="1000"/>
              <a:t>培训计划</a:t>
            </a:r>
            <a:endParaRPr lang="zh-CN" altLang="en-CA" sz="1000"/>
          </a:p>
        </p:txBody>
      </p:sp>
      <p:cxnSp>
        <p:nvCxnSpPr>
          <p:cNvPr id="888867" name="AutoShape 35"/>
          <p:cNvCxnSpPr>
            <a:cxnSpLocks noChangeShapeType="1"/>
          </p:cNvCxnSpPr>
          <p:nvPr/>
        </p:nvCxnSpPr>
        <p:spPr bwMode="auto">
          <a:xfrm rot="10800000">
            <a:off x="6467068" y="2039488"/>
            <a:ext cx="789516" cy="2228850"/>
          </a:xfrm>
          <a:prstGeom prst="bentConnector3">
            <a:avLst>
              <a:gd name="adj1" fmla="val 4986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AutoShape 32"/>
          <p:cNvSpPr>
            <a:spLocks noChangeArrowheads="1"/>
          </p:cNvSpPr>
          <p:nvPr/>
        </p:nvSpPr>
        <p:spPr bwMode="auto">
          <a:xfrm>
            <a:off x="2803117" y="1714051"/>
            <a:ext cx="1346200" cy="39211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市场与消费者分析</a:t>
            </a:r>
            <a:endParaRPr lang="zh-CN" altLang="en-CA" sz="1400"/>
          </a:p>
        </p:txBody>
      </p:sp>
      <p:cxnSp>
        <p:nvCxnSpPr>
          <p:cNvPr id="888869" name="AutoShape 37"/>
          <p:cNvCxnSpPr>
            <a:cxnSpLocks noChangeShapeType="1"/>
            <a:endCxn id="36" idx="0"/>
          </p:cNvCxnSpPr>
          <p:nvPr/>
        </p:nvCxnSpPr>
        <p:spPr bwMode="auto">
          <a:xfrm rot="5400000">
            <a:off x="3357154" y="2234751"/>
            <a:ext cx="238125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AutoShape 32"/>
          <p:cNvSpPr>
            <a:spLocks noChangeArrowheads="1"/>
          </p:cNvSpPr>
          <p:nvPr/>
        </p:nvSpPr>
        <p:spPr bwMode="auto">
          <a:xfrm>
            <a:off x="9428284" y="4114351"/>
            <a:ext cx="1344084" cy="32226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CA" sz="1400"/>
              <a:t>销售分析</a:t>
            </a:r>
          </a:p>
        </p:txBody>
      </p:sp>
      <p:cxnSp>
        <p:nvCxnSpPr>
          <p:cNvPr id="888871" name="AutoShape 39"/>
          <p:cNvCxnSpPr>
            <a:cxnSpLocks noChangeShapeType="1"/>
          </p:cNvCxnSpPr>
          <p:nvPr/>
        </p:nvCxnSpPr>
        <p:spPr bwMode="auto">
          <a:xfrm>
            <a:off x="8630301" y="3099938"/>
            <a:ext cx="1519767" cy="44450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8872" name="AutoShape 40"/>
          <p:cNvSpPr>
            <a:spLocks noChangeArrowheads="1"/>
          </p:cNvSpPr>
          <p:nvPr/>
        </p:nvSpPr>
        <p:spPr bwMode="auto">
          <a:xfrm>
            <a:off x="6069135" y="3442838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888873" name="AutoShape 41"/>
          <p:cNvCxnSpPr>
            <a:cxnSpLocks noChangeShapeType="1"/>
            <a:endCxn id="35" idx="1"/>
          </p:cNvCxnSpPr>
          <p:nvPr/>
        </p:nvCxnSpPr>
        <p:spPr bwMode="auto">
          <a:xfrm rot="10800000">
            <a:off x="965850" y="1945825"/>
            <a:ext cx="8449733" cy="2882900"/>
          </a:xfrm>
          <a:prstGeom prst="bentConnector3">
            <a:avLst>
              <a:gd name="adj1" fmla="val 103458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8874" name="矩形 65"/>
          <p:cNvSpPr>
            <a:spLocks noChangeArrowheads="1"/>
          </p:cNvSpPr>
          <p:nvPr/>
        </p:nvSpPr>
        <p:spPr bwMode="auto">
          <a:xfrm flipH="1">
            <a:off x="6286501" y="5157788"/>
            <a:ext cx="5761567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3429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2573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7145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171700" indent="-342900"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tabLst>
                <a:tab pos="8521700" algn="r"/>
              </a:tabLs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 startAt="4"/>
            </a:pPr>
            <a:r>
              <a:rPr lang="zh-CN" altLang="en-US" sz="1200" dirty="0"/>
              <a:t>上市行销计划与营销策略的整合，注重货品配置、陈列、品推、搭配、培训等方面的相互配合</a:t>
            </a:r>
          </a:p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 startAt="4"/>
            </a:pPr>
            <a:r>
              <a:rPr lang="zh-CN" altLang="en-US" sz="1200" dirty="0"/>
              <a:t>上市行销、营销与开发阶段的主推产品、系列开发、服装搭配相配合</a:t>
            </a:r>
          </a:p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 startAt="4"/>
            </a:pPr>
            <a:r>
              <a:rPr lang="zh-CN" altLang="en-US" sz="1200" dirty="0"/>
              <a:t>根据市场需求以及货品运作情况，进行季中的快速加单，要求生产与之相配合</a:t>
            </a:r>
          </a:p>
          <a:p>
            <a:pPr lvl="1"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AutoNum type="arabicPeriod" startAt="4"/>
            </a:pPr>
            <a:r>
              <a:rPr lang="zh-CN" altLang="en-US" sz="1200" dirty="0"/>
              <a:t>根据货品运作的要求，制定相应的出货计划和物流操作</a:t>
            </a:r>
          </a:p>
        </p:txBody>
      </p:sp>
      <p:sp>
        <p:nvSpPr>
          <p:cNvPr id="888878" name="AutoShape 46"/>
          <p:cNvSpPr>
            <a:spLocks noChangeArrowheads="1"/>
          </p:cNvSpPr>
          <p:nvPr/>
        </p:nvSpPr>
        <p:spPr bwMode="auto">
          <a:xfrm>
            <a:off x="6693551" y="3874638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888879" name="Rectangle 127"/>
          <p:cNvSpPr>
            <a:spLocks noChangeArrowheads="1"/>
          </p:cNvSpPr>
          <p:nvPr/>
        </p:nvSpPr>
        <p:spPr bwMode="auto">
          <a:xfrm>
            <a:off x="7125350" y="2866576"/>
            <a:ext cx="1634067" cy="1655763"/>
          </a:xfrm>
          <a:prstGeom prst="rect">
            <a:avLst/>
          </a:prstGeom>
          <a:noFill/>
          <a:ln w="19050" algn="ctr">
            <a:solidFill>
              <a:schemeClr val="accent1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04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zh-CN" altLang="zh-CN" sz="10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88880" name="AutoShape 48"/>
          <p:cNvSpPr>
            <a:spLocks noChangeArrowheads="1"/>
          </p:cNvSpPr>
          <p:nvPr/>
        </p:nvSpPr>
        <p:spPr bwMode="auto">
          <a:xfrm>
            <a:off x="6932735" y="2722113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7</a:t>
            </a:r>
          </a:p>
        </p:txBody>
      </p:sp>
      <p:cxnSp>
        <p:nvCxnSpPr>
          <p:cNvPr id="888881" name="AutoShape 49"/>
          <p:cNvCxnSpPr>
            <a:cxnSpLocks noChangeShapeType="1"/>
            <a:stCxn id="36" idx="2"/>
          </p:cNvCxnSpPr>
          <p:nvPr/>
        </p:nvCxnSpPr>
        <p:spPr bwMode="auto">
          <a:xfrm rot="5400000">
            <a:off x="2050378" y="2294811"/>
            <a:ext cx="1027112" cy="1824567"/>
          </a:xfrm>
          <a:prstGeom prst="bentConnector3">
            <a:avLst>
              <a:gd name="adj1" fmla="val 587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82" name="AutoShape 50"/>
          <p:cNvCxnSpPr>
            <a:cxnSpLocks noChangeShapeType="1"/>
            <a:stCxn id="47" idx="2"/>
          </p:cNvCxnSpPr>
          <p:nvPr/>
        </p:nvCxnSpPr>
        <p:spPr bwMode="auto">
          <a:xfrm rot="5400000">
            <a:off x="2357559" y="2601991"/>
            <a:ext cx="412750" cy="1824567"/>
          </a:xfrm>
          <a:prstGeom prst="bentConnector3">
            <a:avLst>
              <a:gd name="adj1" fmla="val 4961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83" name="AutoShape 51"/>
          <p:cNvCxnSpPr>
            <a:cxnSpLocks noChangeShapeType="1"/>
          </p:cNvCxnSpPr>
          <p:nvPr/>
        </p:nvCxnSpPr>
        <p:spPr bwMode="auto">
          <a:xfrm rot="10800000">
            <a:off x="2337451" y="3892100"/>
            <a:ext cx="45296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AutoShape 32"/>
          <p:cNvSpPr>
            <a:spLocks noChangeArrowheads="1"/>
          </p:cNvSpPr>
          <p:nvPr/>
        </p:nvSpPr>
        <p:spPr bwMode="auto">
          <a:xfrm>
            <a:off x="9428284" y="4666801"/>
            <a:ext cx="1344084" cy="322263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CA" sz="1400"/>
              <a:t>信息反馈</a:t>
            </a:r>
          </a:p>
        </p:txBody>
      </p:sp>
      <p:cxnSp>
        <p:nvCxnSpPr>
          <p:cNvPr id="888885" name="AutoShape 53"/>
          <p:cNvCxnSpPr>
            <a:cxnSpLocks noChangeShapeType="1"/>
          </p:cNvCxnSpPr>
          <p:nvPr/>
        </p:nvCxnSpPr>
        <p:spPr bwMode="auto">
          <a:xfrm rot="5400000">
            <a:off x="9995815" y="4551707"/>
            <a:ext cx="211137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8886" name="AutoShape 54"/>
          <p:cNvCxnSpPr>
            <a:cxnSpLocks noChangeShapeType="1"/>
          </p:cNvCxnSpPr>
          <p:nvPr/>
        </p:nvCxnSpPr>
        <p:spPr bwMode="auto">
          <a:xfrm flipH="1">
            <a:off x="10785067" y="2361750"/>
            <a:ext cx="192616" cy="1914525"/>
          </a:xfrm>
          <a:prstGeom prst="bentConnector3">
            <a:avLst>
              <a:gd name="adj1" fmla="val -150551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8887" name="Rectangle 127"/>
          <p:cNvSpPr>
            <a:spLocks noChangeArrowheads="1"/>
          </p:cNvSpPr>
          <p:nvPr/>
        </p:nvSpPr>
        <p:spPr bwMode="auto">
          <a:xfrm>
            <a:off x="9157350" y="1858513"/>
            <a:ext cx="2000251" cy="2138362"/>
          </a:xfrm>
          <a:prstGeom prst="rect">
            <a:avLst/>
          </a:prstGeom>
          <a:noFill/>
          <a:ln w="19050" algn="ctr">
            <a:solidFill>
              <a:srgbClr val="0000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104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endParaRPr lang="zh-CN" altLang="zh-CN" sz="1000">
              <a:solidFill>
                <a:srgbClr val="000000"/>
              </a:solidFill>
              <a:latin typeface="宋体" charset="-122"/>
            </a:endParaRPr>
          </a:p>
        </p:txBody>
      </p:sp>
      <p:sp>
        <p:nvSpPr>
          <p:cNvPr id="888888" name="AutoShape 56"/>
          <p:cNvSpPr>
            <a:spLocks noChangeArrowheads="1"/>
          </p:cNvSpPr>
          <p:nvPr/>
        </p:nvSpPr>
        <p:spPr bwMode="auto">
          <a:xfrm>
            <a:off x="8964735" y="1787075"/>
            <a:ext cx="334433" cy="215900"/>
          </a:xfrm>
          <a:prstGeom prst="star8">
            <a:avLst>
              <a:gd name="adj" fmla="val 38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3" name="AutoShape 32"/>
          <p:cNvSpPr>
            <a:spLocks noChangeArrowheads="1"/>
          </p:cNvSpPr>
          <p:nvPr/>
        </p:nvSpPr>
        <p:spPr bwMode="auto">
          <a:xfrm>
            <a:off x="7269284" y="4106413"/>
            <a:ext cx="1344084" cy="3222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CA" sz="1400"/>
              <a:t>货品运作</a:t>
            </a:r>
          </a:p>
        </p:txBody>
      </p:sp>
      <p:cxnSp>
        <p:nvCxnSpPr>
          <p:cNvPr id="888890" name="AutoShape 58"/>
          <p:cNvCxnSpPr>
            <a:cxnSpLocks noChangeShapeType="1"/>
          </p:cNvCxnSpPr>
          <p:nvPr/>
        </p:nvCxnSpPr>
        <p:spPr bwMode="auto">
          <a:xfrm rot="5400000">
            <a:off x="7529898" y="3682286"/>
            <a:ext cx="827088" cy="2117"/>
          </a:xfrm>
          <a:prstGeom prst="bentConnector3">
            <a:avLst>
              <a:gd name="adj1" fmla="val 49903"/>
            </a:avLst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AutoShape 32"/>
          <p:cNvSpPr>
            <a:spLocks noChangeArrowheads="1"/>
          </p:cNvSpPr>
          <p:nvPr/>
        </p:nvSpPr>
        <p:spPr bwMode="auto">
          <a:xfrm>
            <a:off x="7271401" y="2938013"/>
            <a:ext cx="1346200" cy="322262"/>
          </a:xfrm>
          <a:prstGeom prst="roundRect">
            <a:avLst>
              <a:gd name="adj" fmla="val 7796"/>
            </a:avLst>
          </a:prstGeom>
          <a:solidFill>
            <a:srgbClr val="E7E7FF"/>
          </a:solidFill>
          <a:ln w="19050" algn="ctr">
            <a:solidFill>
              <a:srgbClr val="A7A7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45720" rIns="4572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5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1400"/>
              <a:t>出货计划</a:t>
            </a:r>
            <a:endParaRPr lang="zh-CN" altLang="en-CA" sz="1400"/>
          </a:p>
        </p:txBody>
      </p:sp>
      <p:sp>
        <p:nvSpPr>
          <p:cNvPr id="61" name="矩形 60"/>
          <p:cNvSpPr/>
          <p:nvPr/>
        </p:nvSpPr>
        <p:spPr>
          <a:xfrm>
            <a:off x="0" y="-758"/>
            <a:ext cx="12192000" cy="5707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能力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模型一：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计划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协同是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牵引力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05641"/>
            <a:ext cx="12192000" cy="32063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1800" dirty="0">
                <a:latin typeface="宋体" panose="02010600030101010101" pitchFamily="2" charset="-122"/>
                <a:ea typeface="宋体" panose="02010600030101010101" pitchFamily="2" charset="-122"/>
              </a:rPr>
              <a:t>供应商管理领域包括分类、准入、关系管理、风险管理以及供应商评估，其中供应商评估是难点</a:t>
            </a:r>
          </a:p>
        </p:txBody>
      </p:sp>
      <p:sp>
        <p:nvSpPr>
          <p:cNvPr id="813100" name="Rectangle 44"/>
          <p:cNvSpPr>
            <a:spLocks noChangeArrowheads="1"/>
          </p:cNvSpPr>
          <p:nvPr/>
        </p:nvSpPr>
        <p:spPr bwMode="auto">
          <a:xfrm>
            <a:off x="6025250" y="1068501"/>
            <a:ext cx="1659467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</a:t>
            </a:r>
          </a:p>
          <a:p>
            <a:pPr algn="ctr"/>
            <a:r>
              <a:rPr lang="zh-CN" altLang="en-US" sz="1200" b="1"/>
              <a:t>关系管理</a:t>
            </a:r>
          </a:p>
        </p:txBody>
      </p:sp>
      <p:sp>
        <p:nvSpPr>
          <p:cNvPr id="813101" name="Rectangle 45"/>
          <p:cNvSpPr>
            <a:spLocks noChangeArrowheads="1"/>
          </p:cNvSpPr>
          <p:nvPr/>
        </p:nvSpPr>
        <p:spPr bwMode="auto">
          <a:xfrm>
            <a:off x="4300167" y="1068501"/>
            <a:ext cx="1659467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供应商准入</a:t>
            </a:r>
          </a:p>
        </p:txBody>
      </p:sp>
      <p:sp>
        <p:nvSpPr>
          <p:cNvPr id="813103" name="Rectangle 47"/>
          <p:cNvSpPr>
            <a:spLocks noChangeArrowheads="1"/>
          </p:cNvSpPr>
          <p:nvPr/>
        </p:nvSpPr>
        <p:spPr bwMode="auto">
          <a:xfrm>
            <a:off x="7750334" y="1068501"/>
            <a:ext cx="1659467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</a:t>
            </a:r>
          </a:p>
          <a:p>
            <a:pPr algn="ctr"/>
            <a:r>
              <a:rPr lang="zh-CN" altLang="en-US" sz="1200" b="1"/>
              <a:t>风险管理</a:t>
            </a:r>
          </a:p>
        </p:txBody>
      </p:sp>
      <p:sp>
        <p:nvSpPr>
          <p:cNvPr id="813107" name="Rectangle 51"/>
          <p:cNvSpPr>
            <a:spLocks noChangeArrowheads="1"/>
          </p:cNvSpPr>
          <p:nvPr/>
        </p:nvSpPr>
        <p:spPr bwMode="auto">
          <a:xfrm>
            <a:off x="854234" y="1068501"/>
            <a:ext cx="1659467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供应商分类</a:t>
            </a:r>
          </a:p>
        </p:txBody>
      </p:sp>
      <p:sp>
        <p:nvSpPr>
          <p:cNvPr id="813109" name="Text Box 53"/>
          <p:cNvSpPr txBox="1">
            <a:spLocks noChangeArrowheads="1"/>
          </p:cNvSpPr>
          <p:nvPr/>
        </p:nvSpPr>
        <p:spPr bwMode="auto">
          <a:xfrm>
            <a:off x="829408" y="1700326"/>
            <a:ext cx="1828800" cy="83099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物资重要性分析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供应商关系分析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供应商关系细分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供应商区分</a:t>
            </a:r>
          </a:p>
        </p:txBody>
      </p:sp>
      <p:sp>
        <p:nvSpPr>
          <p:cNvPr id="813111" name="Rectangle 55"/>
          <p:cNvSpPr>
            <a:spLocks noChangeArrowheads="1"/>
          </p:cNvSpPr>
          <p:nvPr/>
        </p:nvSpPr>
        <p:spPr bwMode="auto">
          <a:xfrm>
            <a:off x="2579318" y="1068501"/>
            <a:ext cx="1655233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供应商评估</a:t>
            </a:r>
          </a:p>
        </p:txBody>
      </p:sp>
      <p:sp>
        <p:nvSpPr>
          <p:cNvPr id="813114" name="Text Box 58"/>
          <p:cNvSpPr txBox="1">
            <a:spLocks noChangeArrowheads="1"/>
          </p:cNvSpPr>
          <p:nvPr/>
        </p:nvSpPr>
        <p:spPr bwMode="auto">
          <a:xfrm>
            <a:off x="2596826" y="1714354"/>
            <a:ext cx="1828800" cy="4572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年度综合评估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月度动态评估</a:t>
            </a:r>
          </a:p>
        </p:txBody>
      </p:sp>
      <p:sp>
        <p:nvSpPr>
          <p:cNvPr id="813117" name="Text Box 61"/>
          <p:cNvSpPr txBox="1">
            <a:spLocks noChangeArrowheads="1"/>
          </p:cNvSpPr>
          <p:nvPr/>
        </p:nvSpPr>
        <p:spPr bwMode="auto">
          <a:xfrm>
            <a:off x="4281692" y="1700325"/>
            <a:ext cx="1828800" cy="83099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供应商信息调查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供应商资质材料认证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供应商准入评估（前评估）</a:t>
            </a:r>
          </a:p>
        </p:txBody>
      </p:sp>
      <p:sp>
        <p:nvSpPr>
          <p:cNvPr id="813121" name="Text Box 65"/>
          <p:cNvSpPr txBox="1">
            <a:spLocks noChangeArrowheads="1"/>
          </p:cNvSpPr>
          <p:nvPr/>
        </p:nvSpPr>
        <p:spPr bwMode="auto">
          <a:xfrm>
            <a:off x="5987726" y="1700325"/>
            <a:ext cx="1828800" cy="83099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供应商回访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供应商投诉受理机制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供应商培训服务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供应商大会等</a:t>
            </a:r>
          </a:p>
        </p:txBody>
      </p:sp>
      <p:sp>
        <p:nvSpPr>
          <p:cNvPr id="813123" name="Text Box 67"/>
          <p:cNvSpPr txBox="1">
            <a:spLocks noChangeArrowheads="1"/>
          </p:cNvSpPr>
          <p:nvPr/>
        </p:nvSpPr>
        <p:spPr bwMode="auto">
          <a:xfrm>
            <a:off x="7772076" y="1700325"/>
            <a:ext cx="1733551" cy="83099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新供应商订单跟踪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面辅料缺陷评估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备选供应商库</a:t>
            </a:r>
          </a:p>
          <a:p>
            <a:pPr>
              <a:buFontTx/>
              <a:buChar char="•"/>
            </a:pPr>
            <a:r>
              <a:rPr lang="zh-CN" altLang="en-US" sz="1200" dirty="0">
                <a:solidFill>
                  <a:srgbClr val="000000"/>
                </a:solidFill>
              </a:rPr>
              <a:t>黑名单机制</a:t>
            </a:r>
          </a:p>
        </p:txBody>
      </p:sp>
      <p:sp>
        <p:nvSpPr>
          <p:cNvPr id="813128" name="Line 72"/>
          <p:cNvSpPr>
            <a:spLocks noChangeShapeType="1"/>
          </p:cNvSpPr>
          <p:nvPr/>
        </p:nvSpPr>
        <p:spPr bwMode="auto">
          <a:xfrm>
            <a:off x="842108" y="1632064"/>
            <a:ext cx="1031121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79554" name="Rectangle 2"/>
          <p:cNvSpPr>
            <a:spLocks noChangeArrowheads="1"/>
          </p:cNvSpPr>
          <p:nvPr/>
        </p:nvSpPr>
        <p:spPr bwMode="auto">
          <a:xfrm>
            <a:off x="589042" y="2685091"/>
            <a:ext cx="11078633" cy="3811979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66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>
              <a:defRPr/>
            </a:pPr>
            <a:endParaRPr lang="zh-CN" altLang="en-US" sz="1300" b="1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813131" name="Rectangle 3"/>
          <p:cNvSpPr>
            <a:spLocks noChangeAspect="1" noChangeArrowheads="1"/>
          </p:cNvSpPr>
          <p:nvPr/>
        </p:nvSpPr>
        <p:spPr bwMode="auto">
          <a:xfrm>
            <a:off x="2709942" y="3305289"/>
            <a:ext cx="1327151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marL="87313" indent="-873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zh-CN" altLang="en-US" sz="1100" b="1"/>
              <a:t>定量评价</a:t>
            </a:r>
          </a:p>
        </p:txBody>
      </p:sp>
      <p:sp>
        <p:nvSpPr>
          <p:cNvPr id="813132" name="Rectangle 4"/>
          <p:cNvSpPr>
            <a:spLocks noChangeAspect="1" noChangeArrowheads="1"/>
          </p:cNvSpPr>
          <p:nvPr/>
        </p:nvSpPr>
        <p:spPr bwMode="auto">
          <a:xfrm>
            <a:off x="2709942" y="4111739"/>
            <a:ext cx="1327151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marL="87313" indent="-873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zh-CN" altLang="en-US" sz="1100" b="1"/>
              <a:t>定性评价</a:t>
            </a:r>
          </a:p>
        </p:txBody>
      </p:sp>
      <p:sp>
        <p:nvSpPr>
          <p:cNvPr id="813133" name="Rectangle 5"/>
          <p:cNvSpPr>
            <a:spLocks noChangeAspect="1" noChangeArrowheads="1"/>
          </p:cNvSpPr>
          <p:nvPr/>
        </p:nvSpPr>
        <p:spPr bwMode="auto">
          <a:xfrm>
            <a:off x="716042" y="3616439"/>
            <a:ext cx="1682751" cy="473075"/>
          </a:xfrm>
          <a:prstGeom prst="rect">
            <a:avLst/>
          </a:prstGeom>
          <a:solidFill>
            <a:srgbClr val="CC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anchor="ctr"/>
          <a:lstStyle>
            <a:lvl1pPr marL="161925" indent="-161925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zh-CN" altLang="en-US" sz="1300" b="1"/>
              <a:t>能力</a:t>
            </a:r>
            <a:r>
              <a:rPr lang="ko-KR" altLang="en-US" sz="1300" b="1"/>
              <a:t>评价</a:t>
            </a:r>
          </a:p>
        </p:txBody>
      </p:sp>
      <p:sp>
        <p:nvSpPr>
          <p:cNvPr id="813134" name="Rectangle 6"/>
          <p:cNvSpPr>
            <a:spLocks noChangeAspect="1" noChangeArrowheads="1"/>
          </p:cNvSpPr>
          <p:nvPr/>
        </p:nvSpPr>
        <p:spPr bwMode="auto">
          <a:xfrm>
            <a:off x="716042" y="5230926"/>
            <a:ext cx="1682751" cy="473075"/>
          </a:xfrm>
          <a:prstGeom prst="rect">
            <a:avLst/>
          </a:prstGeom>
          <a:solidFill>
            <a:srgbClr val="CCCC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anchor="ctr"/>
          <a:lstStyle>
            <a:lvl1pPr marL="161925" indent="-161925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buFont typeface="Wingdings" pitchFamily="2" charset="2"/>
              <a:buNone/>
            </a:pPr>
            <a:r>
              <a:rPr lang="zh-CN" altLang="en-US" sz="1300" b="1"/>
              <a:t>表现</a:t>
            </a:r>
            <a:r>
              <a:rPr lang="ko-KR" altLang="en-US" sz="1300" b="1"/>
              <a:t>评价</a:t>
            </a:r>
          </a:p>
        </p:txBody>
      </p:sp>
      <p:sp>
        <p:nvSpPr>
          <p:cNvPr id="813135" name="Line 7"/>
          <p:cNvSpPr>
            <a:spLocks noChangeShapeType="1"/>
          </p:cNvSpPr>
          <p:nvPr/>
        </p:nvSpPr>
        <p:spPr bwMode="auto">
          <a:xfrm>
            <a:off x="3154442" y="3305288"/>
            <a:ext cx="8204200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72000" tIns="0" rIns="72000" bIns="0">
            <a:spAutoFit/>
          </a:bodyPr>
          <a:lstStyle/>
          <a:p>
            <a:endParaRPr lang="zh-CN" altLang="en-US"/>
          </a:p>
        </p:txBody>
      </p:sp>
      <p:sp>
        <p:nvSpPr>
          <p:cNvPr id="813136" name="Rectangle 8"/>
          <p:cNvSpPr>
            <a:spLocks noChangeAspect="1" noChangeArrowheads="1"/>
          </p:cNvSpPr>
          <p:nvPr/>
        </p:nvSpPr>
        <p:spPr bwMode="auto">
          <a:xfrm>
            <a:off x="2709942" y="4976925"/>
            <a:ext cx="1327151" cy="344488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marL="87313" indent="-873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ko-KR" altLang="en-US" sz="1100" b="1"/>
              <a:t>定量评价</a:t>
            </a:r>
          </a:p>
        </p:txBody>
      </p:sp>
      <p:sp>
        <p:nvSpPr>
          <p:cNvPr id="813137" name="Rectangle 9"/>
          <p:cNvSpPr>
            <a:spLocks noChangeAspect="1" noChangeArrowheads="1"/>
          </p:cNvSpPr>
          <p:nvPr/>
        </p:nvSpPr>
        <p:spPr bwMode="auto">
          <a:xfrm>
            <a:off x="2709942" y="5715114"/>
            <a:ext cx="1327151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marL="87313" indent="-873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ko-KR" altLang="en-US" sz="1100" b="1"/>
              <a:t>定性评价</a:t>
            </a:r>
          </a:p>
        </p:txBody>
      </p:sp>
      <p:cxnSp>
        <p:nvCxnSpPr>
          <p:cNvPr id="813138" name="AutoShape 10"/>
          <p:cNvCxnSpPr>
            <a:cxnSpLocks noChangeShapeType="1"/>
            <a:stCxn id="813133" idx="3"/>
            <a:endCxn id="813131" idx="1"/>
          </p:cNvCxnSpPr>
          <p:nvPr/>
        </p:nvCxnSpPr>
        <p:spPr bwMode="auto">
          <a:xfrm flipV="1">
            <a:off x="2398793" y="3478325"/>
            <a:ext cx="311149" cy="374650"/>
          </a:xfrm>
          <a:prstGeom prst="bentConnector3">
            <a:avLst>
              <a:gd name="adj1" fmla="val 496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13139" name="AutoShape 11"/>
          <p:cNvCxnSpPr>
            <a:cxnSpLocks noChangeShapeType="1"/>
            <a:stCxn id="813133" idx="3"/>
            <a:endCxn id="813132" idx="1"/>
          </p:cNvCxnSpPr>
          <p:nvPr/>
        </p:nvCxnSpPr>
        <p:spPr bwMode="auto">
          <a:xfrm>
            <a:off x="2398793" y="3852975"/>
            <a:ext cx="311149" cy="431800"/>
          </a:xfrm>
          <a:prstGeom prst="bentConnector3">
            <a:avLst>
              <a:gd name="adj1" fmla="val 496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13140" name="AutoShape 12"/>
          <p:cNvCxnSpPr>
            <a:cxnSpLocks noChangeShapeType="1"/>
            <a:stCxn id="813134" idx="3"/>
            <a:endCxn id="813136" idx="1"/>
          </p:cNvCxnSpPr>
          <p:nvPr/>
        </p:nvCxnSpPr>
        <p:spPr bwMode="auto">
          <a:xfrm flipV="1">
            <a:off x="2398793" y="5149963"/>
            <a:ext cx="311149" cy="317500"/>
          </a:xfrm>
          <a:prstGeom prst="bentConnector3">
            <a:avLst>
              <a:gd name="adj1" fmla="val 496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13141" name="AutoShape 13"/>
          <p:cNvCxnSpPr>
            <a:cxnSpLocks noChangeShapeType="1"/>
            <a:stCxn id="813134" idx="3"/>
            <a:endCxn id="813137" idx="1"/>
          </p:cNvCxnSpPr>
          <p:nvPr/>
        </p:nvCxnSpPr>
        <p:spPr bwMode="auto">
          <a:xfrm>
            <a:off x="2398793" y="5467464"/>
            <a:ext cx="311149" cy="420687"/>
          </a:xfrm>
          <a:prstGeom prst="bentConnector3">
            <a:avLst>
              <a:gd name="adj1" fmla="val 4966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13142" name="Rectangle 14"/>
          <p:cNvSpPr>
            <a:spLocks noChangeArrowheads="1"/>
          </p:cNvSpPr>
          <p:nvPr/>
        </p:nvSpPr>
        <p:spPr bwMode="auto">
          <a:xfrm>
            <a:off x="4898575" y="2968739"/>
            <a:ext cx="126153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4450" rIns="0" bIns="4445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0" hangingPunct="0"/>
            <a:r>
              <a:rPr lang="ko-KR" altLang="en-US" sz="1300" b="1"/>
              <a:t>评价项目</a:t>
            </a:r>
          </a:p>
        </p:txBody>
      </p:sp>
      <p:sp>
        <p:nvSpPr>
          <p:cNvPr id="813143" name="Rectangle 15"/>
          <p:cNvSpPr>
            <a:spLocks noChangeArrowheads="1"/>
          </p:cNvSpPr>
          <p:nvPr/>
        </p:nvSpPr>
        <p:spPr bwMode="auto">
          <a:xfrm>
            <a:off x="9349926" y="2968739"/>
            <a:ext cx="20193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4450" rIns="0" bIns="4445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zh-CN" altLang="en-US" sz="1300" b="1"/>
              <a:t>系统</a:t>
            </a:r>
            <a:r>
              <a:rPr lang="en-US" altLang="zh-CN" sz="1300" b="1"/>
              <a:t>/</a:t>
            </a:r>
            <a:r>
              <a:rPr lang="zh-CN" altLang="en-US" sz="1300" b="1"/>
              <a:t>手工</a:t>
            </a:r>
          </a:p>
        </p:txBody>
      </p:sp>
      <p:sp>
        <p:nvSpPr>
          <p:cNvPr id="813144" name="Line 16"/>
          <p:cNvSpPr>
            <a:spLocks noChangeShapeType="1"/>
          </p:cNvSpPr>
          <p:nvPr/>
        </p:nvSpPr>
        <p:spPr bwMode="auto">
          <a:xfrm>
            <a:off x="9627209" y="3248138"/>
            <a:ext cx="15959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>
            <a:spAutoFit/>
          </a:bodyPr>
          <a:lstStyle/>
          <a:p>
            <a:endParaRPr lang="zh-CN" altLang="en-US"/>
          </a:p>
        </p:txBody>
      </p:sp>
      <p:sp>
        <p:nvSpPr>
          <p:cNvPr id="813145" name="Rectangle 17"/>
          <p:cNvSpPr>
            <a:spLocks noChangeArrowheads="1"/>
          </p:cNvSpPr>
          <p:nvPr/>
        </p:nvSpPr>
        <p:spPr bwMode="auto">
          <a:xfrm>
            <a:off x="4695376" y="3327514"/>
            <a:ext cx="1809751" cy="34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管理领域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技术领域</a:t>
            </a:r>
          </a:p>
        </p:txBody>
      </p:sp>
      <p:sp>
        <p:nvSpPr>
          <p:cNvPr id="813146" name="Rectangle 18"/>
          <p:cNvSpPr>
            <a:spLocks noChangeArrowheads="1"/>
          </p:cNvSpPr>
          <p:nvPr/>
        </p:nvSpPr>
        <p:spPr bwMode="auto">
          <a:xfrm>
            <a:off x="4695376" y="3758426"/>
            <a:ext cx="2603500" cy="114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管理领域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业绩领域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技术领域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质量领域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成本领域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交付领域</a:t>
            </a:r>
          </a:p>
        </p:txBody>
      </p:sp>
      <p:sp>
        <p:nvSpPr>
          <p:cNvPr id="813147" name="Rectangle 19"/>
          <p:cNvSpPr>
            <a:spLocks noChangeArrowheads="1"/>
          </p:cNvSpPr>
          <p:nvPr/>
        </p:nvSpPr>
        <p:spPr bwMode="auto">
          <a:xfrm>
            <a:off x="4695375" y="5877426"/>
            <a:ext cx="2601384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成本领域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交付领域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服务领域</a:t>
            </a:r>
          </a:p>
        </p:txBody>
      </p:sp>
      <p:sp>
        <p:nvSpPr>
          <p:cNvPr id="813148" name="Rectangle 20"/>
          <p:cNvSpPr>
            <a:spLocks noChangeArrowheads="1"/>
          </p:cNvSpPr>
          <p:nvPr/>
        </p:nvSpPr>
        <p:spPr bwMode="auto">
          <a:xfrm>
            <a:off x="7842859" y="3378314"/>
            <a:ext cx="709083" cy="17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en-US" altLang="ko-KR" sz="1300"/>
              <a:t>1</a:t>
            </a:r>
            <a:r>
              <a:rPr kumimoji="1" lang="zh-CN" altLang="en-US" sz="1300"/>
              <a:t>年</a:t>
            </a:r>
          </a:p>
        </p:txBody>
      </p:sp>
      <p:sp>
        <p:nvSpPr>
          <p:cNvPr id="813149" name="Rectangle 21"/>
          <p:cNvSpPr>
            <a:spLocks noChangeArrowheads="1"/>
          </p:cNvSpPr>
          <p:nvPr/>
        </p:nvSpPr>
        <p:spPr bwMode="auto">
          <a:xfrm>
            <a:off x="7842859" y="4226039"/>
            <a:ext cx="709083" cy="17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en-US" altLang="ko-KR" sz="1300"/>
              <a:t>1</a:t>
            </a:r>
            <a:r>
              <a:rPr kumimoji="1" lang="zh-CN" altLang="en-US" sz="1300"/>
              <a:t>年</a:t>
            </a:r>
            <a:endParaRPr kumimoji="1" lang="ko-KR" altLang="en-US" sz="1300"/>
          </a:p>
        </p:txBody>
      </p:sp>
      <p:sp>
        <p:nvSpPr>
          <p:cNvPr id="813150" name="Rectangle 22"/>
          <p:cNvSpPr>
            <a:spLocks noChangeArrowheads="1"/>
          </p:cNvSpPr>
          <p:nvPr/>
        </p:nvSpPr>
        <p:spPr bwMode="auto">
          <a:xfrm>
            <a:off x="7665059" y="5808776"/>
            <a:ext cx="886883" cy="17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年</a:t>
            </a:r>
            <a:r>
              <a:rPr kumimoji="1" lang="en-US" altLang="zh-CN" sz="1300"/>
              <a:t>/</a:t>
            </a:r>
            <a:r>
              <a:rPr kumimoji="1" lang="zh-CN" altLang="en-US" sz="1300"/>
              <a:t>月</a:t>
            </a:r>
            <a:endParaRPr kumimoji="1" lang="ko-KR" altLang="en-US" sz="1300"/>
          </a:p>
        </p:txBody>
      </p:sp>
      <p:sp>
        <p:nvSpPr>
          <p:cNvPr id="813151" name="Rectangle 23"/>
          <p:cNvSpPr>
            <a:spLocks noChangeArrowheads="1"/>
          </p:cNvSpPr>
          <p:nvPr/>
        </p:nvSpPr>
        <p:spPr bwMode="auto">
          <a:xfrm>
            <a:off x="7679876" y="2968739"/>
            <a:ext cx="920751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4450" rIns="0" bIns="4445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0" hangingPunct="0"/>
            <a:r>
              <a:rPr lang="zh-CN" altLang="en-US" sz="1300" b="1"/>
              <a:t>周期</a:t>
            </a:r>
          </a:p>
        </p:txBody>
      </p:sp>
      <p:sp>
        <p:nvSpPr>
          <p:cNvPr id="813152" name="Line 26"/>
          <p:cNvSpPr>
            <a:spLocks noChangeShapeType="1"/>
          </p:cNvSpPr>
          <p:nvPr/>
        </p:nvSpPr>
        <p:spPr bwMode="auto">
          <a:xfrm>
            <a:off x="7440693" y="3248138"/>
            <a:ext cx="15959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>
            <a:spAutoFit/>
          </a:bodyPr>
          <a:lstStyle/>
          <a:p>
            <a:endParaRPr lang="zh-CN" altLang="en-US"/>
          </a:p>
        </p:txBody>
      </p:sp>
      <p:sp>
        <p:nvSpPr>
          <p:cNvPr id="813153" name="Rectangle 27"/>
          <p:cNvSpPr>
            <a:spLocks noChangeArrowheads="1"/>
          </p:cNvSpPr>
          <p:nvPr/>
        </p:nvSpPr>
        <p:spPr bwMode="auto">
          <a:xfrm>
            <a:off x="4695376" y="4912351"/>
            <a:ext cx="260350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业绩领域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质量领域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成本领域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交付领域</a:t>
            </a:r>
          </a:p>
          <a:p>
            <a:pPr>
              <a:lnSpc>
                <a:spcPct val="90000"/>
              </a:lnSpc>
              <a:spcBef>
                <a:spcPct val="20000"/>
              </a:spcBef>
              <a:buSzPct val="90000"/>
              <a:buFontTx/>
              <a:buChar char="•"/>
            </a:pPr>
            <a:r>
              <a:rPr kumimoji="1" lang="zh-CN" altLang="en-US" sz="1100" dirty="0"/>
              <a:t>服务领域</a:t>
            </a:r>
          </a:p>
        </p:txBody>
      </p:sp>
      <p:sp>
        <p:nvSpPr>
          <p:cNvPr id="813154" name="Line 28"/>
          <p:cNvSpPr>
            <a:spLocks noChangeShapeType="1"/>
          </p:cNvSpPr>
          <p:nvPr/>
        </p:nvSpPr>
        <p:spPr bwMode="auto">
          <a:xfrm>
            <a:off x="4576842" y="3248138"/>
            <a:ext cx="15959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>
            <a:spAutoFit/>
          </a:bodyPr>
          <a:lstStyle/>
          <a:p>
            <a:endParaRPr lang="zh-CN" altLang="en-US"/>
          </a:p>
        </p:txBody>
      </p:sp>
      <p:sp>
        <p:nvSpPr>
          <p:cNvPr id="813155" name="Rectangle 29"/>
          <p:cNvSpPr>
            <a:spLocks noChangeArrowheads="1"/>
          </p:cNvSpPr>
          <p:nvPr/>
        </p:nvSpPr>
        <p:spPr bwMode="auto">
          <a:xfrm>
            <a:off x="9534075" y="3378314"/>
            <a:ext cx="1619251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手工或系统</a:t>
            </a:r>
          </a:p>
        </p:txBody>
      </p:sp>
      <p:sp>
        <p:nvSpPr>
          <p:cNvPr id="813156" name="Rectangle 30"/>
          <p:cNvSpPr>
            <a:spLocks noChangeArrowheads="1"/>
          </p:cNvSpPr>
          <p:nvPr/>
        </p:nvSpPr>
        <p:spPr bwMode="auto">
          <a:xfrm>
            <a:off x="9534075" y="4226039"/>
            <a:ext cx="1619251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手工或系统</a:t>
            </a:r>
          </a:p>
        </p:txBody>
      </p:sp>
      <p:sp>
        <p:nvSpPr>
          <p:cNvPr id="813157" name="Rectangle 31"/>
          <p:cNvSpPr>
            <a:spLocks noChangeArrowheads="1"/>
          </p:cNvSpPr>
          <p:nvPr/>
        </p:nvSpPr>
        <p:spPr bwMode="auto">
          <a:xfrm>
            <a:off x="7665059" y="5067413"/>
            <a:ext cx="886883" cy="18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年</a:t>
            </a:r>
            <a:r>
              <a:rPr kumimoji="1" lang="en-US" altLang="zh-CN" sz="1300"/>
              <a:t>/</a:t>
            </a:r>
            <a:r>
              <a:rPr kumimoji="1" lang="zh-CN" altLang="en-US" sz="1300"/>
              <a:t>月</a:t>
            </a:r>
            <a:endParaRPr kumimoji="1" lang="ko-KR" altLang="en-US" sz="1300"/>
          </a:p>
        </p:txBody>
      </p:sp>
      <p:sp>
        <p:nvSpPr>
          <p:cNvPr id="813158" name="Rectangle 32"/>
          <p:cNvSpPr>
            <a:spLocks noChangeArrowheads="1"/>
          </p:cNvSpPr>
          <p:nvPr/>
        </p:nvSpPr>
        <p:spPr bwMode="auto">
          <a:xfrm>
            <a:off x="9534075" y="5062651"/>
            <a:ext cx="1619251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手工或系统</a:t>
            </a:r>
          </a:p>
        </p:txBody>
      </p:sp>
      <p:sp>
        <p:nvSpPr>
          <p:cNvPr id="813159" name="Rectangle 33"/>
          <p:cNvSpPr>
            <a:spLocks noChangeArrowheads="1"/>
          </p:cNvSpPr>
          <p:nvPr/>
        </p:nvSpPr>
        <p:spPr bwMode="auto">
          <a:xfrm>
            <a:off x="9534075" y="5829414"/>
            <a:ext cx="1619251" cy="14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2000" tIns="0" rIns="72000" bIns="0"/>
          <a:lstStyle>
            <a:lvl1pPr marL="179388" indent="-179388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20000"/>
              </a:spcBef>
              <a:buSzPct val="90000"/>
              <a:buFont typeface="Wingdings" pitchFamily="2" charset="2"/>
              <a:buNone/>
            </a:pPr>
            <a:r>
              <a:rPr kumimoji="1" lang="zh-CN" altLang="en-US" sz="1300"/>
              <a:t>手工或系统</a:t>
            </a:r>
          </a:p>
        </p:txBody>
      </p:sp>
      <p:sp>
        <p:nvSpPr>
          <p:cNvPr id="813161" name="Text Box 105"/>
          <p:cNvSpPr txBox="1">
            <a:spLocks noChangeArrowheads="1"/>
          </p:cNvSpPr>
          <p:nvPr/>
        </p:nvSpPr>
        <p:spPr bwMode="auto">
          <a:xfrm>
            <a:off x="684293" y="2940163"/>
            <a:ext cx="1536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评估模型</a:t>
            </a:r>
          </a:p>
        </p:txBody>
      </p:sp>
      <p:sp>
        <p:nvSpPr>
          <p:cNvPr id="813162" name="Rectangle 106"/>
          <p:cNvSpPr>
            <a:spLocks noChangeArrowheads="1"/>
          </p:cNvSpPr>
          <p:nvPr/>
        </p:nvSpPr>
        <p:spPr bwMode="auto">
          <a:xfrm>
            <a:off x="9481767" y="1068501"/>
            <a:ext cx="1659467" cy="485775"/>
          </a:xfrm>
          <a:prstGeom prst="rect">
            <a:avLst/>
          </a:prstGeom>
          <a:solidFill>
            <a:srgbClr val="CCCCFF"/>
          </a:solidFill>
          <a:ln w="63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lIns="0" tIns="0" rIns="0" bIns="0" anchor="ctr"/>
          <a:lstStyle/>
          <a:p>
            <a:pPr algn="ctr"/>
            <a:r>
              <a:rPr lang="zh-CN" altLang="en-US" sz="1200" b="1"/>
              <a:t>供应商</a:t>
            </a:r>
          </a:p>
          <a:p>
            <a:pPr algn="ctr"/>
            <a:r>
              <a:rPr lang="zh-CN" altLang="en-US" sz="1200" b="1"/>
              <a:t> 协同</a:t>
            </a:r>
          </a:p>
        </p:txBody>
      </p:sp>
      <p:sp>
        <p:nvSpPr>
          <p:cNvPr id="813163" name="Text Box 107"/>
          <p:cNvSpPr txBox="1">
            <a:spLocks noChangeArrowheads="1"/>
          </p:cNvSpPr>
          <p:nvPr/>
        </p:nvSpPr>
        <p:spPr bwMode="auto">
          <a:xfrm>
            <a:off x="9564893" y="1700326"/>
            <a:ext cx="1733549" cy="646331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12713" indent="-112713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设计协同</a:t>
            </a:r>
          </a:p>
          <a:p>
            <a:pPr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生产协同</a:t>
            </a:r>
          </a:p>
          <a:p>
            <a:pPr>
              <a:buFontTx/>
              <a:buChar char="•"/>
            </a:pPr>
            <a:r>
              <a:rPr lang="zh-CN" altLang="en-US" sz="1200">
                <a:solidFill>
                  <a:srgbClr val="000000"/>
                </a:solidFill>
              </a:rPr>
              <a:t>财务协同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1"/>
            <a:ext cx="12192000" cy="55814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能力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模型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：对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供应商掌控的核心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能力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供应商管理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288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11857</TotalTime>
  <Words>2262</Words>
  <Application>Microsoft Office PowerPoint</Application>
  <PresentationFormat>自定义</PresentationFormat>
  <Paragraphs>608</Paragraphs>
  <Slides>22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商品大运作中的供应体系和营销体系的有效协调与贯通，首先依赖于跨部门/公司的协同，建议通过跨部门的研讨和沟通实现</vt:lpstr>
      <vt:lpstr>供应商管理领域包括分类、准入、关系管理、风险管理以及供应商评估，其中供应商评估是难点</vt:lpstr>
      <vt:lpstr>供应商协同：从下单到交付，实现各环节信息及时采集与汇总，实现进度与库存可视化，提升供应链响应速度，以及对异常的快速应对能力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ur_ppt</dc:title>
  <dc:creator>URBAN REVIVO</dc:creator>
  <cp:lastModifiedBy>余宏标</cp:lastModifiedBy>
  <cp:revision>633</cp:revision>
  <dcterms:created xsi:type="dcterms:W3CDTF">2012-10-10T02:45:19Z</dcterms:created>
  <dcterms:modified xsi:type="dcterms:W3CDTF">2017-07-18T02:58:24Z</dcterms:modified>
</cp:coreProperties>
</file>